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2" r:id="rId3"/>
    <p:sldId id="787" r:id="rId4"/>
    <p:sldId id="900" r:id="rId5"/>
    <p:sldId id="901" r:id="rId6"/>
    <p:sldId id="902" r:id="rId7"/>
    <p:sldId id="903" r:id="rId8"/>
    <p:sldId id="898" r:id="rId9"/>
    <p:sldId id="890" r:id="rId10"/>
    <p:sldId id="904" r:id="rId11"/>
    <p:sldId id="897" r:id="rId12"/>
    <p:sldId id="892" r:id="rId13"/>
    <p:sldId id="895" r:id="rId14"/>
    <p:sldId id="906" r:id="rId15"/>
    <p:sldId id="905" r:id="rId16"/>
    <p:sldId id="907" r:id="rId17"/>
    <p:sldId id="908" r:id="rId18"/>
    <p:sldId id="909" r:id="rId19"/>
    <p:sldId id="602" r:id="rId20"/>
    <p:sldId id="273" r:id="rId21"/>
    <p:sldId id="274"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900"/>
            <p14:sldId id="901"/>
            <p14:sldId id="902"/>
            <p14:sldId id="903"/>
            <p14:sldId id="898"/>
            <p14:sldId id="890"/>
            <p14:sldId id="904"/>
            <p14:sldId id="897"/>
            <p14:sldId id="892"/>
            <p14:sldId id="895"/>
            <p14:sldId id="906"/>
            <p14:sldId id="905"/>
            <p14:sldId id="907"/>
            <p14:sldId id="908"/>
            <p14:sldId id="90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89" d="100"/>
          <a:sy n="89" d="100"/>
        </p:scale>
        <p:origin x="978"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2021-11-29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Principal component analysis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Principal component analysis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Principal component analysis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Principal component analysis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3" Type="http://schemas.microsoft.com/office/2007/relationships/media" Target="../media/media10.m4a"/><Relationship Id="rId7" Type="http://schemas.openxmlformats.org/officeDocument/2006/relationships/image" Target="../media/image13.wmf"/><Relationship Id="rId12" Type="http://schemas.openxmlformats.org/officeDocument/2006/relationships/oleObject" Target="../embeddings/oleObject8.bin"/><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10.m4a"/><Relationship Id="rId9" Type="http://schemas.openxmlformats.org/officeDocument/2006/relationships/image" Target="../media/image14.wmf"/><Relationship Id="rId1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11.m4a"/><Relationship Id="rId7" Type="http://schemas.openxmlformats.org/officeDocument/2006/relationships/image" Target="../media/image17.w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18.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19.w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14.m4a"/><Relationship Id="rId7" Type="http://schemas.openxmlformats.org/officeDocument/2006/relationships/image" Target="../media/image19.wmf"/><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4.m4a"/><Relationship Id="rId9" Type="http://schemas.openxmlformats.org/officeDocument/2006/relationships/image" Target="../media/image2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15.m4a"/><Relationship Id="rId7" Type="http://schemas.openxmlformats.org/officeDocument/2006/relationships/image" Target="../media/image21.wmf"/><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5.m4a"/><Relationship Id="rId9" Type="http://schemas.openxmlformats.org/officeDocument/2006/relationships/image" Target="../media/image20.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22.wmf"/><Relationship Id="rId12" Type="http://schemas.openxmlformats.org/officeDocument/2006/relationships/image" Target="../media/image25.png"/><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oleObject" Target="../embeddings/oleObject16.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16.m4a"/><Relationship Id="rId9" Type="http://schemas.openxmlformats.org/officeDocument/2006/relationships/image" Target="../media/image23.wmf"/></Relationships>
</file>

<file path=ppt/slides/_rels/slide17.xml.rels><?xml version="1.0" encoding="UTF-8" standalone="yes"?>
<Relationships xmlns="http://schemas.openxmlformats.org/package/2006/relationships"><Relationship Id="rId8" Type="http://schemas.openxmlformats.org/officeDocument/2006/relationships/image" Target="../media/image26.wmf"/><Relationship Id="rId3" Type="http://schemas.microsoft.com/office/2007/relationships/media" Target="../media/media17.m4a"/><Relationship Id="rId7" Type="http://schemas.openxmlformats.org/officeDocument/2006/relationships/oleObject" Target="../embeddings/oleObject19.bin"/><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17.m4a"/><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9.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10.wmf"/><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9.m4a"/><Relationship Id="rId7" Type="http://schemas.openxmlformats.org/officeDocument/2006/relationships/image" Target="../media/image11.wmf"/><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12.8 Principal component analysis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7CB6545E-3F66-4967-9FE4-22F05D6A58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Covariance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This sounds difficult, but fortunately, it is quite straight-forward</a:t>
            </a:r>
          </a:p>
          <a:p>
            <a:pPr lvl="1"/>
            <a:r>
              <a:rPr lang="en-US" dirty="0"/>
              <a:t>The covariance matrix is the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t> matrix </a:t>
            </a:r>
          </a:p>
          <a:p>
            <a:pPr lvl="2"/>
            <a:r>
              <a:rPr lang="en-US" dirty="0"/>
              <a:t>Specifically, the </a:t>
            </a:r>
            <a:r>
              <a:rPr lang="en-US" dirty="0">
                <a:latin typeface="Times New Roman" panose="02020603050405020304" pitchFamily="18" charset="0"/>
              </a:rPr>
              <a:t>(</a:t>
            </a:r>
            <a:r>
              <a:rPr lang="en-US" i="1" dirty="0" err="1">
                <a:latin typeface="Times New Roman" panose="02020603050405020304" pitchFamily="18" charset="0"/>
              </a:rPr>
              <a:t>i</a:t>
            </a:r>
            <a:r>
              <a:rPr lang="en-US" dirty="0">
                <a:latin typeface="Times New Roman" panose="02020603050405020304" pitchFamily="18" charset="0"/>
              </a:rPr>
              <a:t>, </a:t>
            </a:r>
            <a:r>
              <a:rPr lang="en-US" i="1" dirty="0">
                <a:latin typeface="Times New Roman" panose="02020603050405020304" pitchFamily="18" charset="0"/>
              </a:rPr>
              <a:t>j</a:t>
            </a:r>
            <a:r>
              <a:rPr lang="en-US" dirty="0">
                <a:latin typeface="Times New Roman" panose="02020603050405020304" pitchFamily="18" charset="0"/>
              </a:rPr>
              <a:t>)</a:t>
            </a:r>
            <a:r>
              <a:rPr lang="en-US" baseline="30000" dirty="0" err="1">
                <a:latin typeface="Times New Roman" panose="02020603050405020304" pitchFamily="18" charset="0"/>
              </a:rPr>
              <a:t>th</a:t>
            </a:r>
            <a:r>
              <a:rPr lang="en-US" dirty="0">
                <a:latin typeface="Times New Roman" panose="02020603050405020304" pitchFamily="18" charset="0"/>
              </a:rPr>
              <a:t> </a:t>
            </a:r>
            <a:r>
              <a:rPr lang="en-US" dirty="0"/>
              <a:t>entry is</a:t>
            </a:r>
          </a:p>
          <a:p>
            <a:pPr lvl="2"/>
            <a:endParaRPr lang="en-US" dirty="0"/>
          </a:p>
          <a:p>
            <a:pPr lvl="2"/>
            <a:endParaRPr lang="en-US" dirty="0"/>
          </a:p>
          <a:p>
            <a:pPr lvl="2"/>
            <a:endParaRPr lang="en-US" dirty="0"/>
          </a:p>
          <a:p>
            <a:pPr lvl="2"/>
            <a:endParaRPr lang="en-US" dirty="0"/>
          </a:p>
          <a:p>
            <a:pPr lvl="2"/>
            <a:endParaRPr lang="en-US" dirty="0"/>
          </a:p>
          <a:p>
            <a:pPr lvl="2"/>
            <a:r>
              <a:rPr lang="en-US" dirty="0"/>
              <a:t>Eigenvectors don’t change under scalar multiplication,</a:t>
            </a:r>
            <a:br>
              <a:rPr lang="en-US" dirty="0"/>
            </a:br>
            <a:r>
              <a:rPr lang="en-US" dirty="0"/>
              <a:t>	so we will deal with </a:t>
            </a:r>
          </a:p>
          <a:p>
            <a:pPr lvl="2"/>
            <a:endParaRPr lang="en-US" dirty="0"/>
          </a:p>
          <a:p>
            <a:pPr lvl="1"/>
            <a:endParaRPr lang="en-US" dirty="0"/>
          </a:p>
          <a:p>
            <a:endParaRPr lang="en-US" dirty="0"/>
          </a:p>
          <a:p>
            <a:pPr lvl="1"/>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0" name="Object 9">
            <a:extLst>
              <a:ext uri="{FF2B5EF4-FFF2-40B4-BE49-F238E27FC236}">
                <a16:creationId xmlns:a16="http://schemas.microsoft.com/office/drawing/2014/main" id="{6538BC66-78A9-4A41-AC2B-0AB3F42703A7}"/>
              </a:ext>
            </a:extLst>
          </p:cNvPr>
          <p:cNvGraphicFramePr>
            <a:graphicFrameLocks noChangeAspect="1"/>
          </p:cNvGraphicFramePr>
          <p:nvPr>
            <p:extLst>
              <p:ext uri="{D42A27DB-BD31-4B8C-83A1-F6EECF244321}">
                <p14:modId xmlns:p14="http://schemas.microsoft.com/office/powerpoint/2010/main" val="3553821616"/>
              </p:ext>
            </p:extLst>
          </p:nvPr>
        </p:nvGraphicFramePr>
        <p:xfrm>
          <a:off x="5977446" y="1854370"/>
          <a:ext cx="1447800" cy="762000"/>
        </p:xfrm>
        <a:graphic>
          <a:graphicData uri="http://schemas.openxmlformats.org/presentationml/2006/ole">
            <mc:AlternateContent xmlns:mc="http://schemas.openxmlformats.org/markup-compatibility/2006">
              <mc:Choice xmlns:v="urn:schemas-microsoft-com:vml" Requires="v">
                <p:oleObj spid="_x0000_s4098" name="Equation" r:id="rId6" imgW="672840" imgH="355320" progId="Equation.DSMT4">
                  <p:embed/>
                </p:oleObj>
              </mc:Choice>
              <mc:Fallback>
                <p:oleObj name="Equation" r:id="rId6" imgW="672840" imgH="355320" progId="Equation.DSMT4">
                  <p:embed/>
                  <p:pic>
                    <p:nvPicPr>
                      <p:cNvPr id="10" name="Object 9">
                        <a:extLst>
                          <a:ext uri="{FF2B5EF4-FFF2-40B4-BE49-F238E27FC236}">
                            <a16:creationId xmlns:a16="http://schemas.microsoft.com/office/drawing/2014/main" id="{6538BC66-78A9-4A41-AC2B-0AB3F42703A7}"/>
                          </a:ext>
                        </a:extLst>
                      </p:cNvPr>
                      <p:cNvPicPr/>
                      <p:nvPr/>
                    </p:nvPicPr>
                    <p:blipFill>
                      <a:blip r:embed="rId7"/>
                      <a:stretch>
                        <a:fillRect/>
                      </a:stretch>
                    </p:blipFill>
                    <p:spPr>
                      <a:xfrm>
                        <a:off x="5977446" y="1854370"/>
                        <a:ext cx="1447800" cy="762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DE9BB07-5208-488C-930B-0A4E3A7B1CA4}"/>
              </a:ext>
            </a:extLst>
          </p:cNvPr>
          <p:cNvGraphicFramePr>
            <a:graphicFrameLocks noChangeAspect="1"/>
          </p:cNvGraphicFramePr>
          <p:nvPr>
            <p:extLst>
              <p:ext uri="{D42A27DB-BD31-4B8C-83A1-F6EECF244321}">
                <p14:modId xmlns:p14="http://schemas.microsoft.com/office/powerpoint/2010/main" val="422917530"/>
              </p:ext>
            </p:extLst>
          </p:nvPr>
        </p:nvGraphicFramePr>
        <p:xfrm>
          <a:off x="2711450" y="2786063"/>
          <a:ext cx="3871913" cy="790575"/>
        </p:xfrm>
        <a:graphic>
          <a:graphicData uri="http://schemas.openxmlformats.org/presentationml/2006/ole">
            <mc:AlternateContent xmlns:mc="http://schemas.openxmlformats.org/markup-compatibility/2006">
              <mc:Choice xmlns:v="urn:schemas-microsoft-com:vml" Requires="v">
                <p:oleObj spid="_x0000_s4099" name="Equation" r:id="rId8" imgW="1803240" imgH="368280" progId="Equation.DSMT4">
                  <p:embed/>
                </p:oleObj>
              </mc:Choice>
              <mc:Fallback>
                <p:oleObj name="Equation" r:id="rId8" imgW="1803240" imgH="368280" progId="Equation.DSMT4">
                  <p:embed/>
                  <p:pic>
                    <p:nvPicPr>
                      <p:cNvPr id="11" name="Object 10">
                        <a:extLst>
                          <a:ext uri="{FF2B5EF4-FFF2-40B4-BE49-F238E27FC236}">
                            <a16:creationId xmlns:a16="http://schemas.microsoft.com/office/drawing/2014/main" id="{9DE9BB07-5208-488C-930B-0A4E3A7B1CA4}"/>
                          </a:ext>
                        </a:extLst>
                      </p:cNvPr>
                      <p:cNvPicPr/>
                      <p:nvPr/>
                    </p:nvPicPr>
                    <p:blipFill>
                      <a:blip r:embed="rId9"/>
                      <a:stretch>
                        <a:fillRect/>
                      </a:stretch>
                    </p:blipFill>
                    <p:spPr>
                      <a:xfrm>
                        <a:off x="2711450" y="2786063"/>
                        <a:ext cx="3871913" cy="7905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4875A46-D67A-458C-8574-8CCE2039AEF6}"/>
              </a:ext>
            </a:extLst>
          </p:cNvPr>
          <p:cNvGraphicFramePr>
            <a:graphicFrameLocks noChangeAspect="1"/>
          </p:cNvGraphicFramePr>
          <p:nvPr>
            <p:extLst>
              <p:ext uri="{D42A27DB-BD31-4B8C-83A1-F6EECF244321}">
                <p14:modId xmlns:p14="http://schemas.microsoft.com/office/powerpoint/2010/main" val="2951445274"/>
              </p:ext>
            </p:extLst>
          </p:nvPr>
        </p:nvGraphicFramePr>
        <p:xfrm>
          <a:off x="3130550" y="3665538"/>
          <a:ext cx="1665288" cy="790575"/>
        </p:xfrm>
        <a:graphic>
          <a:graphicData uri="http://schemas.openxmlformats.org/presentationml/2006/ole">
            <mc:AlternateContent xmlns:mc="http://schemas.openxmlformats.org/markup-compatibility/2006">
              <mc:Choice xmlns:v="urn:schemas-microsoft-com:vml" Requires="v">
                <p:oleObj spid="_x0000_s4100" name="Equation" r:id="rId10" imgW="774360" imgH="368280" progId="Equation.DSMT4">
                  <p:embed/>
                </p:oleObj>
              </mc:Choice>
              <mc:Fallback>
                <p:oleObj name="Equation" r:id="rId10" imgW="774360" imgH="368280" progId="Equation.DSMT4">
                  <p:embed/>
                  <p:pic>
                    <p:nvPicPr>
                      <p:cNvPr id="12" name="Object 11">
                        <a:extLst>
                          <a:ext uri="{FF2B5EF4-FFF2-40B4-BE49-F238E27FC236}">
                            <a16:creationId xmlns:a16="http://schemas.microsoft.com/office/drawing/2014/main" id="{A4875A46-D67A-458C-8574-8CCE2039AEF6}"/>
                          </a:ext>
                        </a:extLst>
                      </p:cNvPr>
                      <p:cNvPicPr/>
                      <p:nvPr/>
                    </p:nvPicPr>
                    <p:blipFill>
                      <a:blip r:embed="rId11"/>
                      <a:stretch>
                        <a:fillRect/>
                      </a:stretch>
                    </p:blipFill>
                    <p:spPr>
                      <a:xfrm>
                        <a:off x="3130550" y="3665538"/>
                        <a:ext cx="1665288" cy="7905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A5D3089-FF09-46CE-8535-DF8419034AD1}"/>
              </a:ext>
            </a:extLst>
          </p:cNvPr>
          <p:cNvGraphicFramePr>
            <a:graphicFrameLocks noChangeAspect="1"/>
          </p:cNvGraphicFramePr>
          <p:nvPr>
            <p:extLst>
              <p:ext uri="{D42A27DB-BD31-4B8C-83A1-F6EECF244321}">
                <p14:modId xmlns:p14="http://schemas.microsoft.com/office/powerpoint/2010/main" val="4233381317"/>
              </p:ext>
            </p:extLst>
          </p:nvPr>
        </p:nvGraphicFramePr>
        <p:xfrm>
          <a:off x="4572000" y="4910138"/>
          <a:ext cx="1174750" cy="381000"/>
        </p:xfrm>
        <a:graphic>
          <a:graphicData uri="http://schemas.openxmlformats.org/presentationml/2006/ole">
            <mc:AlternateContent xmlns:mc="http://schemas.openxmlformats.org/markup-compatibility/2006">
              <mc:Choice xmlns:v="urn:schemas-microsoft-com:vml" Requires="v">
                <p:oleObj spid="_x0000_s4101" name="Equation" r:id="rId12" imgW="545760" imgH="177480" progId="Equation.DSMT4">
                  <p:embed/>
                </p:oleObj>
              </mc:Choice>
              <mc:Fallback>
                <p:oleObj name="Equation" r:id="rId12" imgW="545760" imgH="177480" progId="Equation.DSMT4">
                  <p:embed/>
                  <p:pic>
                    <p:nvPicPr>
                      <p:cNvPr id="10" name="Object 9">
                        <a:extLst>
                          <a:ext uri="{FF2B5EF4-FFF2-40B4-BE49-F238E27FC236}">
                            <a16:creationId xmlns:a16="http://schemas.microsoft.com/office/drawing/2014/main" id="{6538BC66-78A9-4A41-AC2B-0AB3F42703A7}"/>
                          </a:ext>
                        </a:extLst>
                      </p:cNvPr>
                      <p:cNvPicPr/>
                      <p:nvPr/>
                    </p:nvPicPr>
                    <p:blipFill>
                      <a:blip r:embed="rId13"/>
                      <a:stretch>
                        <a:fillRect/>
                      </a:stretch>
                    </p:blipFill>
                    <p:spPr>
                      <a:xfrm>
                        <a:off x="4572000" y="4910138"/>
                        <a:ext cx="1174750" cy="381000"/>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0E9D6209-A903-48B1-80E2-0C65DA9CC07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17868527"/>
      </p:ext>
    </p:extLst>
  </p:cSld>
  <p:clrMapOvr>
    <a:masterClrMapping/>
  </p:clrMapOvr>
  <mc:AlternateContent xmlns:mc="http://schemas.openxmlformats.org/markup-compatibility/2006" xmlns:p14="http://schemas.microsoft.com/office/powerpoint/2010/main">
    <mc:Choice Requires="p14">
      <p:transition spd="slow" p14:dur="2000" advTm="80793"/>
    </mc:Choice>
    <mc:Fallback xmlns="">
      <p:transition spd="slow" advTm="80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matrix </a:t>
            </a:r>
            <a:r>
              <a:rPr lang="en-US" i="1" dirty="0">
                <a:latin typeface="Times New Roman" panose="02020603050405020304" pitchFamily="18" charset="0"/>
              </a:rPr>
              <a:t>C</a:t>
            </a:r>
            <a:r>
              <a:rPr lang="en-US" dirty="0">
                <a:latin typeface="Times New Roman" panose="02020603050405020304" pitchFamily="18" charset="0"/>
              </a:rPr>
              <a:t> = </a:t>
            </a:r>
            <a:r>
              <a:rPr lang="en-US" i="1" dirty="0">
                <a:latin typeface="Times New Roman" panose="02020603050405020304" pitchFamily="18" charset="0"/>
              </a:rPr>
              <a:t>X</a:t>
            </a:r>
            <a:r>
              <a:rPr lang="en-US" i="1" baseline="30000" dirty="0">
                <a:latin typeface="Times New Roman" panose="02020603050405020304" pitchFamily="18" charset="0"/>
              </a:rPr>
              <a:t> </a:t>
            </a:r>
            <a:r>
              <a:rPr lang="en-US" baseline="30000" dirty="0">
                <a:latin typeface="Times New Roman" panose="02020603050405020304" pitchFamily="18" charset="0"/>
              </a:rPr>
              <a:t>T</a:t>
            </a:r>
            <a:r>
              <a:rPr lang="en-US" i="1" dirty="0">
                <a:latin typeface="Times New Roman" panose="02020603050405020304" pitchFamily="18" charset="0"/>
              </a:rPr>
              <a:t>X</a:t>
            </a:r>
            <a:r>
              <a:rPr lang="en-US" dirty="0">
                <a:latin typeface="Times New Roman" panose="02020603050405020304" pitchFamily="18" charset="0"/>
              </a:rPr>
              <a:t> </a:t>
            </a:r>
            <a:r>
              <a:rPr lang="en-US" dirty="0"/>
              <a:t>is positive semi-definite:</a:t>
            </a:r>
          </a:p>
          <a:p>
            <a:pPr lvl="1"/>
            <a:r>
              <a:rPr lang="en-US" dirty="0"/>
              <a:t>It is symmetric</a:t>
            </a:r>
          </a:p>
          <a:p>
            <a:pPr lvl="1"/>
            <a:r>
              <a:rPr lang="en-US" dirty="0"/>
              <a:t>All the eigenvalues are greater than or equal to zero</a:t>
            </a:r>
          </a:p>
          <a:p>
            <a:r>
              <a:rPr lang="en-US" dirty="0"/>
              <a:t>Therefore, </a:t>
            </a:r>
            <a:r>
              <a:rPr lang="en-US" i="1" dirty="0">
                <a:latin typeface="Times New Roman" panose="02020603050405020304" pitchFamily="18" charset="0"/>
              </a:rPr>
              <a:t>C</a:t>
            </a:r>
            <a:r>
              <a:rPr lang="en-US" dirty="0">
                <a:latin typeface="Times New Roman" panose="02020603050405020304" pitchFamily="18" charset="0"/>
              </a:rPr>
              <a:t> = </a:t>
            </a:r>
            <a:r>
              <a:rPr lang="en-US" i="1" dirty="0">
                <a:latin typeface="Times New Roman" panose="02020603050405020304" pitchFamily="18" charset="0"/>
              </a:rPr>
              <a:t>UDU</a:t>
            </a:r>
            <a:r>
              <a:rPr lang="en-US" i="1" baseline="30000" dirty="0">
                <a:latin typeface="Times New Roman" panose="02020603050405020304" pitchFamily="18" charset="0"/>
              </a:rPr>
              <a:t> </a:t>
            </a:r>
            <a:r>
              <a:rPr lang="en-US" baseline="30000" dirty="0">
                <a:latin typeface="Times New Roman" panose="02020603050405020304" pitchFamily="18" charset="0"/>
              </a:rPr>
              <a:t>T</a:t>
            </a:r>
            <a:r>
              <a:rPr lang="en-US" dirty="0">
                <a:latin typeface="Times New Roman" panose="02020603050405020304" pitchFamily="18" charset="0"/>
              </a:rPr>
              <a:t> </a:t>
            </a:r>
            <a:r>
              <a:rPr lang="en-US" dirty="0"/>
              <a:t>where:</a:t>
            </a:r>
          </a:p>
          <a:p>
            <a:pPr lvl="1"/>
            <a:r>
              <a:rPr lang="en-US" i="1" dirty="0">
                <a:latin typeface="Times New Roman" panose="02020603050405020304" pitchFamily="18" charset="0"/>
              </a:rPr>
              <a:t>U</a:t>
            </a:r>
            <a:r>
              <a:rPr lang="en-US" dirty="0"/>
              <a:t> is an orthogonal matrix comprised of eigenvectors</a:t>
            </a:r>
          </a:p>
          <a:p>
            <a:pPr lvl="1"/>
            <a:r>
              <a:rPr lang="en-US" i="1" dirty="0">
                <a:latin typeface="Times New Roman" panose="02020603050405020304" pitchFamily="18" charset="0"/>
              </a:rPr>
              <a:t>D</a:t>
            </a:r>
            <a:r>
              <a:rPr lang="en-US" i="1" dirty="0"/>
              <a:t> </a:t>
            </a:r>
            <a:r>
              <a:rPr lang="en-US" dirty="0"/>
              <a:t>is a diagonal matrix containing the eigenvalues along the diagonal</a:t>
            </a:r>
          </a:p>
          <a:p>
            <a:pPr lvl="2"/>
            <a:r>
              <a:rPr lang="en-US" dirty="0"/>
              <a:t>If necessary, reorder the eigenvalues from largest to smallest,</a:t>
            </a:r>
            <a:br>
              <a:rPr lang="en-US" dirty="0"/>
            </a:br>
            <a:r>
              <a:rPr lang="en-US" dirty="0"/>
              <a:t>	swapping the entries of </a:t>
            </a:r>
            <a:r>
              <a:rPr lang="en-US" i="1" dirty="0"/>
              <a:t>D</a:t>
            </a:r>
            <a:r>
              <a:rPr lang="en-US" dirty="0"/>
              <a:t> and columns of </a:t>
            </a:r>
            <a:r>
              <a:rPr lang="en-US" i="1" dirty="0">
                <a:latin typeface="Times New Roman" panose="02020603050405020304" pitchFamily="18" charset="0"/>
              </a:rPr>
              <a:t>U</a:t>
            </a:r>
            <a:r>
              <a:rPr lang="en-US" i="1" dirty="0"/>
              <a:t> </a:t>
            </a:r>
            <a:r>
              <a:rPr lang="en-US" dirty="0"/>
              <a:t>as necessary</a:t>
            </a:r>
          </a:p>
          <a:p>
            <a:pPr lvl="1"/>
            <a:r>
              <a:rPr lang="en-US" dirty="0"/>
              <a:t>The unit eigenvectors define the principal components</a:t>
            </a:r>
          </a:p>
          <a:p>
            <a:pPr lvl="1"/>
            <a:r>
              <a:rPr lang="en-US" i="1" dirty="0"/>
              <a:t>               </a:t>
            </a:r>
            <a:r>
              <a:rPr lang="en-US" dirty="0"/>
              <a:t> describes the variation of the principal components:</a:t>
            </a:r>
          </a:p>
          <a:p>
            <a:pPr lvl="2"/>
            <a:r>
              <a:rPr lang="en-US" dirty="0"/>
              <a:t>                 describes the variation the </a:t>
            </a:r>
            <a:r>
              <a:rPr lang="en-US" i="1" dirty="0"/>
              <a:t>k</a:t>
            </a:r>
            <a:r>
              <a:rPr lang="en-US" baseline="30000" dirty="0"/>
              <a:t>th</a:t>
            </a:r>
            <a:r>
              <a:rPr lang="en-US" dirty="0"/>
              <a:t> principal component</a:t>
            </a:r>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a:extLst>
              <a:ext uri="{FF2B5EF4-FFF2-40B4-BE49-F238E27FC236}">
                <a16:creationId xmlns:a16="http://schemas.microsoft.com/office/drawing/2014/main" id="{7C4DA260-D2AB-4570-9B17-3D04B6BE2938}"/>
              </a:ext>
            </a:extLst>
          </p:cNvPr>
          <p:cNvGraphicFramePr>
            <a:graphicFrameLocks noChangeAspect="1"/>
          </p:cNvGraphicFramePr>
          <p:nvPr>
            <p:extLst>
              <p:ext uri="{D42A27DB-BD31-4B8C-83A1-F6EECF244321}">
                <p14:modId xmlns:p14="http://schemas.microsoft.com/office/powerpoint/2010/main" val="267994194"/>
              </p:ext>
            </p:extLst>
          </p:nvPr>
        </p:nvGraphicFramePr>
        <p:xfrm>
          <a:off x="1266099" y="5264150"/>
          <a:ext cx="927100" cy="519113"/>
        </p:xfrm>
        <a:graphic>
          <a:graphicData uri="http://schemas.openxmlformats.org/presentationml/2006/ole">
            <mc:AlternateContent xmlns:mc="http://schemas.openxmlformats.org/markup-compatibility/2006">
              <mc:Choice xmlns:v="urn:schemas-microsoft-com:vml" Requires="v">
                <p:oleObj spid="_x0000_s5122" name="Equation" r:id="rId6" imgW="431640" imgH="241200" progId="Equation.DSMT4">
                  <p:embed/>
                </p:oleObj>
              </mc:Choice>
              <mc:Fallback>
                <p:oleObj name="Equation" r:id="rId6" imgW="431640" imgH="241200" progId="Equation.DSMT4">
                  <p:embed/>
                  <p:pic>
                    <p:nvPicPr>
                      <p:cNvPr id="9" name="Object 8">
                        <a:extLst>
                          <a:ext uri="{FF2B5EF4-FFF2-40B4-BE49-F238E27FC236}">
                            <a16:creationId xmlns:a16="http://schemas.microsoft.com/office/drawing/2014/main" id="{4093843C-C903-4854-BE12-46BF492BB1AA}"/>
                          </a:ext>
                        </a:extLst>
                      </p:cNvPr>
                      <p:cNvPicPr/>
                      <p:nvPr/>
                    </p:nvPicPr>
                    <p:blipFill>
                      <a:blip r:embed="rId7"/>
                      <a:stretch>
                        <a:fillRect/>
                      </a:stretch>
                    </p:blipFill>
                    <p:spPr>
                      <a:xfrm>
                        <a:off x="1266099" y="5264150"/>
                        <a:ext cx="927100" cy="5191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98E1B32-F7D5-40A1-A172-7E6909EDA8BE}"/>
              </a:ext>
            </a:extLst>
          </p:cNvPr>
          <p:cNvGraphicFramePr>
            <a:graphicFrameLocks noChangeAspect="1"/>
          </p:cNvGraphicFramePr>
          <p:nvPr>
            <p:extLst>
              <p:ext uri="{D42A27DB-BD31-4B8C-83A1-F6EECF244321}">
                <p14:modId xmlns:p14="http://schemas.microsoft.com/office/powerpoint/2010/main" val="3264465676"/>
              </p:ext>
            </p:extLst>
          </p:nvPr>
        </p:nvGraphicFramePr>
        <p:xfrm>
          <a:off x="1584849" y="5643563"/>
          <a:ext cx="1008063" cy="519112"/>
        </p:xfrm>
        <a:graphic>
          <a:graphicData uri="http://schemas.openxmlformats.org/presentationml/2006/ole">
            <mc:AlternateContent xmlns:mc="http://schemas.openxmlformats.org/markup-compatibility/2006">
              <mc:Choice xmlns:v="urn:schemas-microsoft-com:vml" Requires="v">
                <p:oleObj spid="_x0000_s5123" name="Equation" r:id="rId8" imgW="469800" imgH="241200" progId="Equation.DSMT4">
                  <p:embed/>
                </p:oleObj>
              </mc:Choice>
              <mc:Fallback>
                <p:oleObj name="Equation" r:id="rId8" imgW="469800" imgH="241200" progId="Equation.DSMT4">
                  <p:embed/>
                  <p:pic>
                    <p:nvPicPr>
                      <p:cNvPr id="13" name="Object 12">
                        <a:extLst>
                          <a:ext uri="{FF2B5EF4-FFF2-40B4-BE49-F238E27FC236}">
                            <a16:creationId xmlns:a16="http://schemas.microsoft.com/office/drawing/2014/main" id="{7C4DA260-D2AB-4570-9B17-3D04B6BE2938}"/>
                          </a:ext>
                        </a:extLst>
                      </p:cNvPr>
                      <p:cNvPicPr/>
                      <p:nvPr/>
                    </p:nvPicPr>
                    <p:blipFill>
                      <a:blip r:embed="rId9"/>
                      <a:stretch>
                        <a:fillRect/>
                      </a:stretch>
                    </p:blipFill>
                    <p:spPr>
                      <a:xfrm>
                        <a:off x="1584849" y="5643563"/>
                        <a:ext cx="1008063" cy="519112"/>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391D8DDA-083C-47AC-B2E5-92E4B42FEE0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99266423"/>
      </p:ext>
    </p:extLst>
  </p:cSld>
  <p:clrMapOvr>
    <a:masterClrMapping/>
  </p:clrMapOvr>
  <mc:AlternateContent xmlns:mc="http://schemas.openxmlformats.org/markup-compatibility/2006" xmlns:p14="http://schemas.microsoft.com/office/powerpoint/2010/main">
    <mc:Choice Requires="p14">
      <p:transition spd="slow" p14:dur="2000" advTm="119774"/>
    </mc:Choice>
    <mc:Fallback xmlns="">
      <p:transition spd="slow" advTm="1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a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can examine how quickly the eigenvalues drop:	</a:t>
            </a:r>
          </a:p>
          <a:p>
            <a:pPr lvl="1"/>
            <a:r>
              <a:rPr lang="en-US" dirty="0"/>
              <a:t>If the eigenvalues are all approximately the same,</a:t>
            </a:r>
            <a:br>
              <a:rPr lang="en-US" dirty="0"/>
            </a:br>
            <a:r>
              <a:rPr lang="en-US" dirty="0"/>
              <a:t>	there is little correlation between the factors and/or responses</a:t>
            </a:r>
          </a:p>
          <a:p>
            <a:pPr lvl="1"/>
            <a:r>
              <a:rPr lang="en-US" dirty="0"/>
              <a:t>If, however, there is a dominant eigenvalue, or a few dominant eigenvalues, these can possibly be used to control the responses by adjusting the factors</a:t>
            </a:r>
          </a:p>
          <a:p>
            <a:endParaRPr lang="en-US" dirty="0"/>
          </a:p>
          <a:p>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11" name="Audio 10">
            <a:hlinkClick r:id="" action="ppaction://media"/>
            <a:extLst>
              <a:ext uri="{FF2B5EF4-FFF2-40B4-BE49-F238E27FC236}">
                <a16:creationId xmlns:a16="http://schemas.microsoft.com/office/drawing/2014/main" id="{9270726E-9724-429C-BC41-B1FC08043E1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4123361"/>
      </p:ext>
    </p:extLst>
  </p:cSld>
  <p:clrMapOvr>
    <a:masterClrMapping/>
  </p:clrMapOvr>
  <mc:AlternateContent xmlns:mc="http://schemas.openxmlformats.org/markup-compatibility/2006" xmlns:p14="http://schemas.microsoft.com/office/powerpoint/2010/main">
    <mc:Choice Requires="p14">
      <p:transition spd="slow" p14:dur="2000" advTm="45433"/>
    </mc:Choice>
    <mc:Fallback xmlns="">
      <p:transition spd="slow" advTm="4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suppose we collect this data:</a:t>
            </a:r>
          </a:p>
          <a:p>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9" name="Object 8">
            <a:extLst>
              <a:ext uri="{FF2B5EF4-FFF2-40B4-BE49-F238E27FC236}">
                <a16:creationId xmlns:a16="http://schemas.microsoft.com/office/drawing/2014/main" id="{8D23E011-4D74-44CE-A82E-B8BD3B035C01}"/>
              </a:ext>
            </a:extLst>
          </p:cNvPr>
          <p:cNvGraphicFramePr>
            <a:graphicFrameLocks noChangeAspect="1"/>
          </p:cNvGraphicFramePr>
          <p:nvPr>
            <p:extLst>
              <p:ext uri="{D42A27DB-BD31-4B8C-83A1-F6EECF244321}">
                <p14:modId xmlns:p14="http://schemas.microsoft.com/office/powerpoint/2010/main" val="847619417"/>
              </p:ext>
            </p:extLst>
          </p:nvPr>
        </p:nvGraphicFramePr>
        <p:xfrm>
          <a:off x="3290889" y="2861534"/>
          <a:ext cx="2192588" cy="3677379"/>
        </p:xfrm>
        <a:graphic>
          <a:graphicData uri="http://schemas.openxmlformats.org/presentationml/2006/ole">
            <mc:AlternateContent xmlns:mc="http://schemas.openxmlformats.org/markup-compatibility/2006">
              <mc:Choice xmlns:v="urn:schemas-microsoft-com:vml" Requires="v">
                <p:oleObj spid="_x0000_s6146" name="Equation" r:id="rId6" imgW="1143000" imgH="1917360" progId="Equation.DSMT4">
                  <p:embed/>
                </p:oleObj>
              </mc:Choice>
              <mc:Fallback>
                <p:oleObj name="Equation" r:id="rId6" imgW="1143000" imgH="1917360" progId="Equation.DSMT4">
                  <p:embed/>
                  <p:pic>
                    <p:nvPicPr>
                      <p:cNvPr id="0" name=""/>
                      <p:cNvPicPr/>
                      <p:nvPr/>
                    </p:nvPicPr>
                    <p:blipFill>
                      <a:blip r:embed="rId7"/>
                      <a:stretch>
                        <a:fillRect/>
                      </a:stretch>
                    </p:blipFill>
                    <p:spPr>
                      <a:xfrm>
                        <a:off x="3290889" y="2861534"/>
                        <a:ext cx="2192588" cy="3677379"/>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A197F22-EB77-444C-8EB3-3120F0D73FEB}"/>
              </a:ext>
            </a:extLst>
          </p:cNvPr>
          <p:cNvSpPr txBox="1"/>
          <p:nvPr/>
        </p:nvSpPr>
        <p:spPr>
          <a:xfrm>
            <a:off x="1024664" y="2215549"/>
            <a:ext cx="2901876"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Proportion of solvent</a:t>
            </a:r>
            <a:endParaRPr lang="en-US" dirty="0"/>
          </a:p>
        </p:txBody>
      </p:sp>
      <p:sp>
        <p:nvSpPr>
          <p:cNvPr id="15" name="TextBox 14">
            <a:extLst>
              <a:ext uri="{FF2B5EF4-FFF2-40B4-BE49-F238E27FC236}">
                <a16:creationId xmlns:a16="http://schemas.microsoft.com/office/drawing/2014/main" id="{5B0E37C6-E09D-4C8D-80E8-6272F5885AA7}"/>
              </a:ext>
            </a:extLst>
          </p:cNvPr>
          <p:cNvSpPr txBox="1"/>
          <p:nvPr/>
        </p:nvSpPr>
        <p:spPr>
          <a:xfrm>
            <a:off x="3570713" y="1888467"/>
            <a:ext cx="1880491"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Temperature</a:t>
            </a:r>
            <a:endParaRPr lang="en-US" dirty="0"/>
          </a:p>
        </p:txBody>
      </p:sp>
      <p:sp>
        <p:nvSpPr>
          <p:cNvPr id="16" name="TextBox 15">
            <a:extLst>
              <a:ext uri="{FF2B5EF4-FFF2-40B4-BE49-F238E27FC236}">
                <a16:creationId xmlns:a16="http://schemas.microsoft.com/office/drawing/2014/main" id="{ED546835-35FD-4271-BB91-A71C7BA6C6E0}"/>
              </a:ext>
            </a:extLst>
          </p:cNvPr>
          <p:cNvSpPr txBox="1"/>
          <p:nvPr/>
        </p:nvSpPr>
        <p:spPr>
          <a:xfrm>
            <a:off x="5217461" y="2215549"/>
            <a:ext cx="2280619"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Elastic modulus</a:t>
            </a:r>
            <a:endParaRPr lang="en-US" dirty="0"/>
          </a:p>
        </p:txBody>
      </p:sp>
      <p:cxnSp>
        <p:nvCxnSpPr>
          <p:cNvPr id="17" name="Straight Arrow Connector 16">
            <a:extLst>
              <a:ext uri="{FF2B5EF4-FFF2-40B4-BE49-F238E27FC236}">
                <a16:creationId xmlns:a16="http://schemas.microsoft.com/office/drawing/2014/main" id="{7DA85872-A638-44EA-85EE-860AD823C638}"/>
              </a:ext>
            </a:extLst>
          </p:cNvPr>
          <p:cNvCxnSpPr>
            <a:cxnSpLocks/>
          </p:cNvCxnSpPr>
          <p:nvPr/>
        </p:nvCxnSpPr>
        <p:spPr>
          <a:xfrm>
            <a:off x="3367144" y="2646436"/>
            <a:ext cx="203569" cy="21509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90E577-A624-4851-83EB-7E4AAEC91D6B}"/>
              </a:ext>
            </a:extLst>
          </p:cNvPr>
          <p:cNvCxnSpPr>
            <a:cxnSpLocks/>
          </p:cNvCxnSpPr>
          <p:nvPr/>
        </p:nvCxnSpPr>
        <p:spPr>
          <a:xfrm>
            <a:off x="4387183" y="2326898"/>
            <a:ext cx="39177" cy="44335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EC8093B-6A21-44B7-88EC-11A625CB3152}"/>
              </a:ext>
            </a:extLst>
          </p:cNvPr>
          <p:cNvCxnSpPr>
            <a:cxnSpLocks/>
          </p:cNvCxnSpPr>
          <p:nvPr/>
        </p:nvCxnSpPr>
        <p:spPr>
          <a:xfrm flipH="1">
            <a:off x="5084649" y="2594216"/>
            <a:ext cx="251144" cy="22167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a16="http://schemas.microsoft.com/office/drawing/2014/main" id="{CDA1A479-CEC3-4EE5-8EAF-8727B75D8A9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75418903"/>
      </p:ext>
    </p:extLst>
  </p:cSld>
  <p:clrMapOvr>
    <a:masterClrMapping/>
  </p:clrMapOvr>
  <mc:AlternateContent xmlns:mc="http://schemas.openxmlformats.org/markup-compatibility/2006" xmlns:p14="http://schemas.microsoft.com/office/powerpoint/2010/main">
    <mc:Choice Requires="p14">
      <p:transition spd="slow" p14:dur="2000" advTm="31729"/>
    </mc:Choice>
    <mc:Fallback xmlns="">
      <p:transition spd="slow" advTm="31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6"/>
                </p:tgtEl>
              </p:cMediaNode>
            </p:audio>
          </p:childTnLst>
        </p:cTn>
      </p:par>
    </p:tnLst>
    <p:bldLst>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mean of this data is:</a:t>
            </a:r>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9" name="Object 8">
            <a:extLst>
              <a:ext uri="{FF2B5EF4-FFF2-40B4-BE49-F238E27FC236}">
                <a16:creationId xmlns:a16="http://schemas.microsoft.com/office/drawing/2014/main" id="{8D23E011-4D74-44CE-A82E-B8BD3B035C01}"/>
              </a:ext>
            </a:extLst>
          </p:cNvPr>
          <p:cNvGraphicFramePr>
            <a:graphicFrameLocks noChangeAspect="1"/>
          </p:cNvGraphicFramePr>
          <p:nvPr>
            <p:extLst>
              <p:ext uri="{D42A27DB-BD31-4B8C-83A1-F6EECF244321}">
                <p14:modId xmlns:p14="http://schemas.microsoft.com/office/powerpoint/2010/main" val="959679651"/>
              </p:ext>
            </p:extLst>
          </p:nvPr>
        </p:nvGraphicFramePr>
        <p:xfrm>
          <a:off x="6227725" y="1839184"/>
          <a:ext cx="2192588" cy="3677379"/>
        </p:xfrm>
        <a:graphic>
          <a:graphicData uri="http://schemas.openxmlformats.org/presentationml/2006/ole">
            <mc:AlternateContent xmlns:mc="http://schemas.openxmlformats.org/markup-compatibility/2006">
              <mc:Choice xmlns:v="urn:schemas-microsoft-com:vml" Requires="v">
                <p:oleObj spid="_x0000_s7170" name="Equation" r:id="rId6" imgW="1143000" imgH="1917360" progId="Equation.DSMT4">
                  <p:embed/>
                </p:oleObj>
              </mc:Choice>
              <mc:Fallback>
                <p:oleObj name="Equation" r:id="rId6" imgW="1143000" imgH="1917360" progId="Equation.DSMT4">
                  <p:embed/>
                  <p:pic>
                    <p:nvPicPr>
                      <p:cNvPr id="9" name="Object 8">
                        <a:extLst>
                          <a:ext uri="{FF2B5EF4-FFF2-40B4-BE49-F238E27FC236}">
                            <a16:creationId xmlns:a16="http://schemas.microsoft.com/office/drawing/2014/main" id="{8D23E011-4D74-44CE-A82E-B8BD3B035C01}"/>
                          </a:ext>
                        </a:extLst>
                      </p:cNvPr>
                      <p:cNvPicPr/>
                      <p:nvPr/>
                    </p:nvPicPr>
                    <p:blipFill>
                      <a:blip r:embed="rId7"/>
                      <a:stretch>
                        <a:fillRect/>
                      </a:stretch>
                    </p:blipFill>
                    <p:spPr>
                      <a:xfrm>
                        <a:off x="6227725" y="1839184"/>
                        <a:ext cx="2192588" cy="3677379"/>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F4C593E-0E05-4986-A9BC-E8FADC46306E}"/>
              </a:ext>
            </a:extLst>
          </p:cNvPr>
          <p:cNvGraphicFramePr>
            <a:graphicFrameLocks noChangeAspect="1"/>
          </p:cNvGraphicFramePr>
          <p:nvPr/>
        </p:nvGraphicFramePr>
        <p:xfrm>
          <a:off x="2873244" y="2169954"/>
          <a:ext cx="1554163" cy="1259046"/>
        </p:xfrm>
        <a:graphic>
          <a:graphicData uri="http://schemas.openxmlformats.org/presentationml/2006/ole">
            <mc:AlternateContent xmlns:mc="http://schemas.openxmlformats.org/markup-compatibility/2006">
              <mc:Choice xmlns:v="urn:schemas-microsoft-com:vml" Requires="v">
                <p:oleObj spid="_x0000_s7171" name="Equation" r:id="rId8" imgW="736560" imgH="596880" progId="Equation.DSMT4">
                  <p:embed/>
                </p:oleObj>
              </mc:Choice>
              <mc:Fallback>
                <p:oleObj name="Equation" r:id="rId8" imgW="736560" imgH="596880" progId="Equation.DSMT4">
                  <p:embed/>
                  <p:pic>
                    <p:nvPicPr>
                      <p:cNvPr id="18" name="Object 17">
                        <a:extLst>
                          <a:ext uri="{FF2B5EF4-FFF2-40B4-BE49-F238E27FC236}">
                            <a16:creationId xmlns:a16="http://schemas.microsoft.com/office/drawing/2014/main" id="{CF4C593E-0E05-4986-A9BC-E8FADC46306E}"/>
                          </a:ext>
                        </a:extLst>
                      </p:cNvPr>
                      <p:cNvPicPr/>
                      <p:nvPr/>
                    </p:nvPicPr>
                    <p:blipFill>
                      <a:blip r:embed="rId9"/>
                      <a:stretch>
                        <a:fillRect/>
                      </a:stretch>
                    </p:blipFill>
                    <p:spPr>
                      <a:xfrm>
                        <a:off x="2873244" y="2169954"/>
                        <a:ext cx="1554163" cy="1259046"/>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E1282AD9-465D-4524-8ADF-E7CB77BE55A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87349125"/>
      </p:ext>
    </p:extLst>
  </p:cSld>
  <p:clrMapOvr>
    <a:masterClrMapping/>
  </p:clrMapOvr>
  <mc:AlternateContent xmlns:mc="http://schemas.openxmlformats.org/markup-compatibility/2006" xmlns:p14="http://schemas.microsoft.com/office/powerpoint/2010/main">
    <mc:Choice Requires="p14">
      <p:transition spd="slow" p14:dur="2000" advTm="19492"/>
    </mc:Choice>
    <mc:Fallback xmlns="">
      <p:transition spd="slow" advTm="1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subtract the mean from each row:</a:t>
            </a:r>
          </a:p>
          <a:p>
            <a:endParaRPr lang="en-US" dirty="0"/>
          </a:p>
          <a:p>
            <a:endParaRPr lang="en-US" dirty="0"/>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9" name="Object 8">
            <a:extLst>
              <a:ext uri="{FF2B5EF4-FFF2-40B4-BE49-F238E27FC236}">
                <a16:creationId xmlns:a16="http://schemas.microsoft.com/office/drawing/2014/main" id="{8D23E011-4D74-44CE-A82E-B8BD3B035C01}"/>
              </a:ext>
            </a:extLst>
          </p:cNvPr>
          <p:cNvGraphicFramePr>
            <a:graphicFrameLocks noChangeAspect="1"/>
          </p:cNvGraphicFramePr>
          <p:nvPr>
            <p:extLst>
              <p:ext uri="{D42A27DB-BD31-4B8C-83A1-F6EECF244321}">
                <p14:modId xmlns:p14="http://schemas.microsoft.com/office/powerpoint/2010/main" val="1681162871"/>
              </p:ext>
            </p:extLst>
          </p:nvPr>
        </p:nvGraphicFramePr>
        <p:xfrm>
          <a:off x="5773738" y="1839913"/>
          <a:ext cx="3189287" cy="3676650"/>
        </p:xfrm>
        <a:graphic>
          <a:graphicData uri="http://schemas.openxmlformats.org/presentationml/2006/ole">
            <mc:AlternateContent xmlns:mc="http://schemas.openxmlformats.org/markup-compatibility/2006">
              <mc:Choice xmlns:v="urn:schemas-microsoft-com:vml" Requires="v">
                <p:oleObj spid="_x0000_s8194" name="Equation" r:id="rId6" imgW="1663560" imgH="1917360" progId="Equation.DSMT4">
                  <p:embed/>
                </p:oleObj>
              </mc:Choice>
              <mc:Fallback>
                <p:oleObj name="Equation" r:id="rId6" imgW="1663560" imgH="1917360" progId="Equation.DSMT4">
                  <p:embed/>
                  <p:pic>
                    <p:nvPicPr>
                      <p:cNvPr id="9" name="Object 8">
                        <a:extLst>
                          <a:ext uri="{FF2B5EF4-FFF2-40B4-BE49-F238E27FC236}">
                            <a16:creationId xmlns:a16="http://schemas.microsoft.com/office/drawing/2014/main" id="{8D23E011-4D74-44CE-A82E-B8BD3B035C01}"/>
                          </a:ext>
                        </a:extLst>
                      </p:cNvPr>
                      <p:cNvPicPr/>
                      <p:nvPr/>
                    </p:nvPicPr>
                    <p:blipFill>
                      <a:blip r:embed="rId7"/>
                      <a:stretch>
                        <a:fillRect/>
                      </a:stretch>
                    </p:blipFill>
                    <p:spPr>
                      <a:xfrm>
                        <a:off x="5773738" y="1839913"/>
                        <a:ext cx="3189287" cy="36766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F4C593E-0E05-4986-A9BC-E8FADC46306E}"/>
              </a:ext>
            </a:extLst>
          </p:cNvPr>
          <p:cNvGraphicFramePr>
            <a:graphicFrameLocks noChangeAspect="1"/>
          </p:cNvGraphicFramePr>
          <p:nvPr>
            <p:extLst>
              <p:ext uri="{D42A27DB-BD31-4B8C-83A1-F6EECF244321}">
                <p14:modId xmlns:p14="http://schemas.microsoft.com/office/powerpoint/2010/main" val="2660941706"/>
              </p:ext>
            </p:extLst>
          </p:nvPr>
        </p:nvGraphicFramePr>
        <p:xfrm>
          <a:off x="2873244" y="2169954"/>
          <a:ext cx="1554163" cy="1259046"/>
        </p:xfrm>
        <a:graphic>
          <a:graphicData uri="http://schemas.openxmlformats.org/presentationml/2006/ole">
            <mc:AlternateContent xmlns:mc="http://schemas.openxmlformats.org/markup-compatibility/2006">
              <mc:Choice xmlns:v="urn:schemas-microsoft-com:vml" Requires="v">
                <p:oleObj spid="_x0000_s8195" name="Equation" r:id="rId8" imgW="736560" imgH="596880" progId="Equation.DSMT4">
                  <p:embed/>
                </p:oleObj>
              </mc:Choice>
              <mc:Fallback>
                <p:oleObj name="Equation" r:id="rId8" imgW="736560" imgH="596880" progId="Equation.DSMT4">
                  <p:embed/>
                  <p:pic>
                    <p:nvPicPr>
                      <p:cNvPr id="9" name="Object 8">
                        <a:extLst>
                          <a:ext uri="{FF2B5EF4-FFF2-40B4-BE49-F238E27FC236}">
                            <a16:creationId xmlns:a16="http://schemas.microsoft.com/office/drawing/2014/main" id="{8D23E011-4D74-44CE-A82E-B8BD3B035C01}"/>
                          </a:ext>
                        </a:extLst>
                      </p:cNvPr>
                      <p:cNvPicPr/>
                      <p:nvPr/>
                    </p:nvPicPr>
                    <p:blipFill>
                      <a:blip r:embed="rId9"/>
                      <a:stretch>
                        <a:fillRect/>
                      </a:stretch>
                    </p:blipFill>
                    <p:spPr>
                      <a:xfrm>
                        <a:off x="2873244" y="2169954"/>
                        <a:ext cx="1554163" cy="1259046"/>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DC66505B-FECD-4E32-B862-FB3E37DDA1E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18212950"/>
      </p:ext>
    </p:extLst>
  </p:cSld>
  <p:clrMapOvr>
    <a:masterClrMapping/>
  </p:clrMapOvr>
  <mc:AlternateContent xmlns:mc="http://schemas.openxmlformats.org/markup-compatibility/2006" xmlns:p14="http://schemas.microsoft.com/office/powerpoint/2010/main">
    <mc:Choice Requires="p14">
      <p:transition spd="slow" p14:dur="2000" advTm="6791"/>
    </mc:Choice>
    <mc:Fallback xmlns="">
      <p:transition spd="slow" advTm="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can plot the data points and the</a:t>
            </a:r>
            <a:br>
              <a:rPr lang="en-US" dirty="0"/>
            </a:br>
            <a:r>
              <a:rPr lang="en-US" dirty="0"/>
              <a:t>eigenvectors multiplied as described:</a:t>
            </a:r>
          </a:p>
          <a:p>
            <a:endParaRPr lang="en-US" dirty="0"/>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18" name="Object 17">
            <a:extLst>
              <a:ext uri="{FF2B5EF4-FFF2-40B4-BE49-F238E27FC236}">
                <a16:creationId xmlns:a16="http://schemas.microsoft.com/office/drawing/2014/main" id="{CF4C593E-0E05-4986-A9BC-E8FADC46306E}"/>
              </a:ext>
            </a:extLst>
          </p:cNvPr>
          <p:cNvGraphicFramePr>
            <a:graphicFrameLocks noChangeAspect="1"/>
          </p:cNvGraphicFramePr>
          <p:nvPr>
            <p:extLst>
              <p:ext uri="{D42A27DB-BD31-4B8C-83A1-F6EECF244321}">
                <p14:modId xmlns:p14="http://schemas.microsoft.com/office/powerpoint/2010/main" val="4001789265"/>
              </p:ext>
            </p:extLst>
          </p:nvPr>
        </p:nvGraphicFramePr>
        <p:xfrm>
          <a:off x="169863" y="2908300"/>
          <a:ext cx="1793875" cy="1260475"/>
        </p:xfrm>
        <a:graphic>
          <a:graphicData uri="http://schemas.openxmlformats.org/presentationml/2006/ole">
            <mc:AlternateContent xmlns:mc="http://schemas.openxmlformats.org/markup-compatibility/2006">
              <mc:Choice xmlns:v="urn:schemas-microsoft-com:vml" Requires="v">
                <p:oleObj spid="_x0000_s9218" name="Equation" r:id="rId6" imgW="850680" imgH="596880" progId="Equation.DSMT4">
                  <p:embed/>
                </p:oleObj>
              </mc:Choice>
              <mc:Fallback>
                <p:oleObj name="Equation" r:id="rId6" imgW="850680" imgH="596880" progId="Equation.DSMT4">
                  <p:embed/>
                  <p:pic>
                    <p:nvPicPr>
                      <p:cNvPr id="18" name="Object 17">
                        <a:extLst>
                          <a:ext uri="{FF2B5EF4-FFF2-40B4-BE49-F238E27FC236}">
                            <a16:creationId xmlns:a16="http://schemas.microsoft.com/office/drawing/2014/main" id="{CF4C593E-0E05-4986-A9BC-E8FADC46306E}"/>
                          </a:ext>
                        </a:extLst>
                      </p:cNvPr>
                      <p:cNvPicPr/>
                      <p:nvPr/>
                    </p:nvPicPr>
                    <p:blipFill>
                      <a:blip r:embed="rId7"/>
                      <a:stretch>
                        <a:fillRect/>
                      </a:stretch>
                    </p:blipFill>
                    <p:spPr>
                      <a:xfrm>
                        <a:off x="169863" y="2908300"/>
                        <a:ext cx="1793875" cy="1260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64C363F-22A9-4F10-B2D4-5BDE8B854421}"/>
              </a:ext>
            </a:extLst>
          </p:cNvPr>
          <p:cNvGraphicFramePr>
            <a:graphicFrameLocks noChangeAspect="1"/>
          </p:cNvGraphicFramePr>
          <p:nvPr>
            <p:extLst>
              <p:ext uri="{D42A27DB-BD31-4B8C-83A1-F6EECF244321}">
                <p14:modId xmlns:p14="http://schemas.microsoft.com/office/powerpoint/2010/main" val="1243013650"/>
              </p:ext>
            </p:extLst>
          </p:nvPr>
        </p:nvGraphicFramePr>
        <p:xfrm>
          <a:off x="2100450" y="2905125"/>
          <a:ext cx="1687512" cy="1263650"/>
        </p:xfrm>
        <a:graphic>
          <a:graphicData uri="http://schemas.openxmlformats.org/presentationml/2006/ole">
            <mc:AlternateContent xmlns:mc="http://schemas.openxmlformats.org/markup-compatibility/2006">
              <mc:Choice xmlns:v="urn:schemas-microsoft-com:vml" Requires="v">
                <p:oleObj spid="_x0000_s9219" name="Equation" r:id="rId8" imgW="799920" imgH="596880" progId="Equation.DSMT4">
                  <p:embed/>
                </p:oleObj>
              </mc:Choice>
              <mc:Fallback>
                <p:oleObj name="Equation" r:id="rId8" imgW="799920" imgH="596880" progId="Equation.DSMT4">
                  <p:embed/>
                  <p:pic>
                    <p:nvPicPr>
                      <p:cNvPr id="18" name="Object 17">
                        <a:extLst>
                          <a:ext uri="{FF2B5EF4-FFF2-40B4-BE49-F238E27FC236}">
                            <a16:creationId xmlns:a16="http://schemas.microsoft.com/office/drawing/2014/main" id="{CF4C593E-0E05-4986-A9BC-E8FADC46306E}"/>
                          </a:ext>
                        </a:extLst>
                      </p:cNvPr>
                      <p:cNvPicPr/>
                      <p:nvPr/>
                    </p:nvPicPr>
                    <p:blipFill>
                      <a:blip r:embed="rId9"/>
                      <a:stretch>
                        <a:fillRect/>
                      </a:stretch>
                    </p:blipFill>
                    <p:spPr>
                      <a:xfrm>
                        <a:off x="2100450" y="2905125"/>
                        <a:ext cx="1687512" cy="12636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6B974DF1-82B8-4DC4-BE39-17EBD973608E}"/>
              </a:ext>
            </a:extLst>
          </p:cNvPr>
          <p:cNvGraphicFramePr>
            <a:graphicFrameLocks noChangeAspect="1"/>
          </p:cNvGraphicFramePr>
          <p:nvPr>
            <p:extLst>
              <p:ext uri="{D42A27DB-BD31-4B8C-83A1-F6EECF244321}">
                <p14:modId xmlns:p14="http://schemas.microsoft.com/office/powerpoint/2010/main" val="2150348344"/>
              </p:ext>
            </p:extLst>
          </p:nvPr>
        </p:nvGraphicFramePr>
        <p:xfrm>
          <a:off x="3924674" y="2905125"/>
          <a:ext cx="1820863" cy="1260475"/>
        </p:xfrm>
        <a:graphic>
          <a:graphicData uri="http://schemas.openxmlformats.org/presentationml/2006/ole">
            <mc:AlternateContent xmlns:mc="http://schemas.openxmlformats.org/markup-compatibility/2006">
              <mc:Choice xmlns:v="urn:schemas-microsoft-com:vml" Requires="v">
                <p:oleObj spid="_x0000_s9220" name="Equation" r:id="rId10" imgW="863280" imgH="596880" progId="Equation.DSMT4">
                  <p:embed/>
                </p:oleObj>
              </mc:Choice>
              <mc:Fallback>
                <p:oleObj name="Equation" r:id="rId10" imgW="863280" imgH="596880" progId="Equation.DSMT4">
                  <p:embed/>
                  <p:pic>
                    <p:nvPicPr>
                      <p:cNvPr id="12" name="Object 11">
                        <a:extLst>
                          <a:ext uri="{FF2B5EF4-FFF2-40B4-BE49-F238E27FC236}">
                            <a16:creationId xmlns:a16="http://schemas.microsoft.com/office/drawing/2014/main" id="{764C363F-22A9-4F10-B2D4-5BDE8B854421}"/>
                          </a:ext>
                        </a:extLst>
                      </p:cNvPr>
                      <p:cNvPicPr/>
                      <p:nvPr/>
                    </p:nvPicPr>
                    <p:blipFill>
                      <a:blip r:embed="rId11"/>
                      <a:stretch>
                        <a:fillRect/>
                      </a:stretch>
                    </p:blipFill>
                    <p:spPr>
                      <a:xfrm>
                        <a:off x="3924674" y="2905125"/>
                        <a:ext cx="1820863" cy="1260475"/>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07889F3A-37E6-42CB-8633-A09A05E089F5}"/>
              </a:ext>
            </a:extLst>
          </p:cNvPr>
          <p:cNvPicPr>
            <a:picLocks noChangeAspect="1"/>
          </p:cNvPicPr>
          <p:nvPr/>
        </p:nvPicPr>
        <p:blipFill rotWithShape="1">
          <a:blip r:embed="rId12"/>
          <a:srcRect l="30316" t="19833" r="33834" b="18691"/>
          <a:stretch/>
        </p:blipFill>
        <p:spPr>
          <a:xfrm>
            <a:off x="6274938" y="1417638"/>
            <a:ext cx="2390347" cy="4098925"/>
          </a:xfrm>
          <a:prstGeom prst="rect">
            <a:avLst/>
          </a:prstGeom>
        </p:spPr>
      </p:pic>
      <p:pic>
        <p:nvPicPr>
          <p:cNvPr id="16" name="Audio 15">
            <a:hlinkClick r:id="" action="ppaction://media"/>
            <a:extLst>
              <a:ext uri="{FF2B5EF4-FFF2-40B4-BE49-F238E27FC236}">
                <a16:creationId xmlns:a16="http://schemas.microsoft.com/office/drawing/2014/main" id="{1EB54DD6-546E-495F-A302-E76052DD6BF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6711439"/>
      </p:ext>
    </p:extLst>
  </p:cSld>
  <p:clrMapOvr>
    <a:masterClrMapping/>
  </p:clrMapOvr>
  <mc:AlternateContent xmlns:mc="http://schemas.openxmlformats.org/markup-compatibility/2006" xmlns:p14="http://schemas.microsoft.com/office/powerpoint/2010/main">
    <mc:Choice Requires="p14">
      <p:transition spd="slow" p14:dur="2000" advTm="45661"/>
    </mc:Choice>
    <mc:Fallback xmlns="">
      <p:transition spd="slow" advTm="4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With the dominant eigenvector, we have:</a:t>
            </a:r>
          </a:p>
          <a:p>
            <a:endParaRPr lang="en-US" dirty="0"/>
          </a:p>
          <a:p>
            <a:endParaRPr lang="en-US" dirty="0"/>
          </a:p>
          <a:p>
            <a:endParaRPr lang="en-US" dirty="0"/>
          </a:p>
          <a:p>
            <a:endParaRPr lang="en-US" dirty="0"/>
          </a:p>
          <a:p>
            <a:r>
              <a:rPr lang="en-US" dirty="0"/>
              <a:t>Thus, suppose our target elastic modulus</a:t>
            </a:r>
            <a:br>
              <a:rPr lang="en-US" dirty="0"/>
            </a:br>
            <a:r>
              <a:rPr lang="en-US" dirty="0"/>
              <a:t>is some value </a:t>
            </a:r>
            <a:r>
              <a:rPr lang="en-US" i="1" dirty="0"/>
              <a:t>E</a:t>
            </a:r>
            <a:r>
              <a:rPr lang="en-US" dirty="0"/>
              <a:t>, so </a:t>
            </a:r>
            <a:r>
              <a:rPr lang="en-US" i="1" dirty="0">
                <a:latin typeface="Times New Roman" panose="02020603050405020304" pitchFamily="18" charset="0"/>
              </a:rPr>
              <a:t>E</a:t>
            </a:r>
            <a:r>
              <a:rPr lang="en-US" dirty="0">
                <a:latin typeface="Times New Roman" panose="02020603050405020304" pitchFamily="18" charset="0"/>
              </a:rPr>
              <a:t> = 31.3 + </a:t>
            </a:r>
            <a:r>
              <a:rPr lang="en-US" i="1" dirty="0">
                <a:latin typeface="Symbol" panose="05050102010706020507" pitchFamily="18" charset="2"/>
              </a:rPr>
              <a:t>a </a:t>
            </a:r>
            <a:r>
              <a:rPr lang="en-US" dirty="0">
                <a:latin typeface="Times New Roman" panose="02020603050405020304" pitchFamily="18" charset="0"/>
              </a:rPr>
              <a:t>0.901</a:t>
            </a:r>
            <a:endParaRPr lang="en-US" dirty="0"/>
          </a:p>
          <a:p>
            <a:pPr lvl="1"/>
            <a:r>
              <a:rPr lang="en-US" dirty="0">
                <a:latin typeface="Times New Roman" panose="02020603050405020304" pitchFamily="18" charset="0"/>
              </a:rPr>
              <a:t>Thus, we can solve for </a:t>
            </a:r>
            <a:r>
              <a:rPr lang="en-US" i="1" dirty="0">
                <a:latin typeface="Symbol" panose="05050102010706020507" pitchFamily="18" charset="2"/>
              </a:rPr>
              <a:t>a</a:t>
            </a:r>
            <a:r>
              <a:rPr lang="en-US" dirty="0">
                <a:latin typeface="Times New Roman" panose="02020603050405020304" pitchFamily="18" charset="0"/>
              </a:rPr>
              <a:t>:</a:t>
            </a:r>
          </a:p>
          <a:p>
            <a:pPr marL="457200" lvl="1" indent="0">
              <a:buNone/>
            </a:pPr>
            <a:r>
              <a:rPr lang="en-US" dirty="0">
                <a:latin typeface="Times New Roman" panose="02020603050405020304" pitchFamily="18" charset="0"/>
              </a:rPr>
              <a:t>	       </a:t>
            </a:r>
            <a:r>
              <a:rPr lang="en-US" i="1" dirty="0">
                <a:latin typeface="Times New Roman" panose="02020603050405020304" pitchFamily="18" charset="0"/>
              </a:rPr>
              <a:t> </a:t>
            </a:r>
            <a:r>
              <a:rPr lang="en-US" i="1" dirty="0">
                <a:latin typeface="Symbol" panose="05050102010706020507" pitchFamily="18" charset="2"/>
              </a:rPr>
              <a:t>a </a:t>
            </a:r>
            <a:r>
              <a:rPr lang="en-US" dirty="0">
                <a:latin typeface="Times New Roman" panose="02020603050405020304" pitchFamily="18" charset="0"/>
              </a:rPr>
              <a:t>← (</a:t>
            </a:r>
            <a:r>
              <a:rPr lang="en-US" i="1" dirty="0">
                <a:latin typeface="Times New Roman" panose="02020603050405020304" pitchFamily="18" charset="0"/>
              </a:rPr>
              <a:t>E</a:t>
            </a:r>
            <a:r>
              <a:rPr lang="en-US" dirty="0">
                <a:latin typeface="Times New Roman" panose="02020603050405020304" pitchFamily="18" charset="0"/>
              </a:rPr>
              <a:t> – 31.3)/0.901</a:t>
            </a:r>
          </a:p>
          <a:p>
            <a:pPr lvl="1"/>
            <a:r>
              <a:rPr lang="en-US" dirty="0">
                <a:latin typeface="Times New Roman" panose="02020603050405020304" pitchFamily="18" charset="0"/>
              </a:rPr>
              <a:t>We thus use this </a:t>
            </a:r>
            <a:r>
              <a:rPr lang="en-US" i="1" dirty="0">
                <a:latin typeface="Symbol" panose="05050102010706020507" pitchFamily="18" charset="2"/>
              </a:rPr>
              <a:t>a</a:t>
            </a:r>
            <a:r>
              <a:rPr lang="en-US" dirty="0">
                <a:latin typeface="Times New Roman" panose="02020603050405020304" pitchFamily="18" charset="0"/>
              </a:rPr>
              <a:t> to select the most</a:t>
            </a:r>
            <a:br>
              <a:rPr lang="en-US" dirty="0">
                <a:latin typeface="Times New Roman" panose="02020603050405020304" pitchFamily="18" charset="0"/>
              </a:rPr>
            </a:br>
            <a:r>
              <a:rPr lang="en-US" dirty="0">
                <a:latin typeface="Times New Roman" panose="02020603050405020304" pitchFamily="18" charset="0"/>
              </a:rPr>
              <a:t>appropriate proportion of solvent and temperature:</a:t>
            </a:r>
          </a:p>
          <a:p>
            <a:pPr marL="457200" lvl="1" indent="0">
              <a:buNone/>
            </a:pPr>
            <a:r>
              <a:rPr lang="en-US" dirty="0">
                <a:latin typeface="Times New Roman" panose="02020603050405020304" pitchFamily="18" charset="0"/>
              </a:rPr>
              <a:t>		  0.509 + 0.011</a:t>
            </a:r>
            <a:r>
              <a:rPr lang="en-US" i="1" dirty="0">
                <a:latin typeface="Symbol" panose="05050102010706020507" pitchFamily="18" charset="2"/>
              </a:rPr>
              <a:t>a</a:t>
            </a:r>
            <a:endParaRPr lang="en-US" dirty="0">
              <a:latin typeface="Times New Roman" panose="02020603050405020304" pitchFamily="18" charset="0"/>
            </a:endParaRPr>
          </a:p>
          <a:p>
            <a:pPr marL="457200" lvl="1" indent="0">
              <a:buNone/>
            </a:pPr>
            <a:r>
              <a:rPr lang="en-US" dirty="0">
                <a:latin typeface="Times New Roman" panose="02020603050405020304" pitchFamily="18" charset="0"/>
              </a:rPr>
              <a:t>		–9.37   – 0.432</a:t>
            </a:r>
            <a:r>
              <a:rPr lang="en-US" i="1" dirty="0">
                <a:latin typeface="Symbol" panose="05050102010706020507" pitchFamily="18" charset="2"/>
              </a:rPr>
              <a:t>a</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Picture 5">
            <a:extLst>
              <a:ext uri="{FF2B5EF4-FFF2-40B4-BE49-F238E27FC236}">
                <a16:creationId xmlns:a16="http://schemas.microsoft.com/office/drawing/2014/main" id="{07889F3A-37E6-42CB-8633-A09A05E089F5}"/>
              </a:ext>
            </a:extLst>
          </p:cNvPr>
          <p:cNvPicPr>
            <a:picLocks noChangeAspect="1"/>
          </p:cNvPicPr>
          <p:nvPr/>
        </p:nvPicPr>
        <p:blipFill rotWithShape="1">
          <a:blip r:embed="rId6"/>
          <a:srcRect l="30316" t="19833" r="33834" b="18691"/>
          <a:stretch/>
        </p:blipFill>
        <p:spPr>
          <a:xfrm>
            <a:off x="6274938" y="1417638"/>
            <a:ext cx="2390347" cy="4098925"/>
          </a:xfrm>
          <a:prstGeom prst="rect">
            <a:avLst/>
          </a:prstGeom>
        </p:spPr>
      </p:pic>
      <p:graphicFrame>
        <p:nvGraphicFramePr>
          <p:cNvPr id="11" name="Object 10">
            <a:extLst>
              <a:ext uri="{FF2B5EF4-FFF2-40B4-BE49-F238E27FC236}">
                <a16:creationId xmlns:a16="http://schemas.microsoft.com/office/drawing/2014/main" id="{D156F111-4B58-4176-B8F4-0F48385E061B}"/>
              </a:ext>
            </a:extLst>
          </p:cNvPr>
          <p:cNvGraphicFramePr>
            <a:graphicFrameLocks noChangeAspect="1"/>
          </p:cNvGraphicFramePr>
          <p:nvPr>
            <p:extLst>
              <p:ext uri="{D42A27DB-BD31-4B8C-83A1-F6EECF244321}">
                <p14:modId xmlns:p14="http://schemas.microsoft.com/office/powerpoint/2010/main" val="197265746"/>
              </p:ext>
            </p:extLst>
          </p:nvPr>
        </p:nvGraphicFramePr>
        <p:xfrm>
          <a:off x="1532342" y="2208212"/>
          <a:ext cx="3725862" cy="1258888"/>
        </p:xfrm>
        <a:graphic>
          <a:graphicData uri="http://schemas.openxmlformats.org/presentationml/2006/ole">
            <mc:AlternateContent xmlns:mc="http://schemas.openxmlformats.org/markup-compatibility/2006">
              <mc:Choice xmlns:v="urn:schemas-microsoft-com:vml" Requires="v">
                <p:oleObj spid="_x0000_s10242" name="Equation" r:id="rId7" imgW="1765080" imgH="596880" progId="Equation.DSMT4">
                  <p:embed/>
                </p:oleObj>
              </mc:Choice>
              <mc:Fallback>
                <p:oleObj name="Equation" r:id="rId7" imgW="1765080" imgH="596880" progId="Equation.DSMT4">
                  <p:embed/>
                  <p:pic>
                    <p:nvPicPr>
                      <p:cNvPr id="18" name="Object 17">
                        <a:extLst>
                          <a:ext uri="{FF2B5EF4-FFF2-40B4-BE49-F238E27FC236}">
                            <a16:creationId xmlns:a16="http://schemas.microsoft.com/office/drawing/2014/main" id="{CF4C593E-0E05-4986-A9BC-E8FADC46306E}"/>
                          </a:ext>
                        </a:extLst>
                      </p:cNvPr>
                      <p:cNvPicPr/>
                      <p:nvPr/>
                    </p:nvPicPr>
                    <p:blipFill>
                      <a:blip r:embed="rId8"/>
                      <a:stretch>
                        <a:fillRect/>
                      </a:stretch>
                    </p:blipFill>
                    <p:spPr>
                      <a:xfrm>
                        <a:off x="1532342" y="2208212"/>
                        <a:ext cx="3725862" cy="1258888"/>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00F8AB21-CF13-438C-881D-725703F85E2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09532465"/>
      </p:ext>
    </p:extLst>
  </p:cSld>
  <p:clrMapOvr>
    <a:masterClrMapping/>
  </p:clrMapOvr>
  <mc:AlternateContent xmlns:mc="http://schemas.openxmlformats.org/markup-compatibility/2006" xmlns:p14="http://schemas.microsoft.com/office/powerpoint/2010/main">
    <mc:Choice Requires="p14">
      <p:transition spd="slow" p14:dur="2000" advTm="93356"/>
    </mc:Choice>
    <mc:Fallback xmlns="">
      <p:transition spd="slow" advTm="9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for a target elastic modulus of 20, we have</a:t>
            </a:r>
            <a:br>
              <a:rPr lang="en-US" dirty="0"/>
            </a:br>
            <a:r>
              <a:rPr lang="en-US" dirty="0">
                <a:latin typeface="Times New Roman" panose="02020603050405020304" pitchFamily="18" charset="0"/>
              </a:rPr>
              <a:t>	       </a:t>
            </a:r>
            <a:r>
              <a:rPr lang="en-US" i="1" dirty="0">
                <a:latin typeface="Times New Roman" panose="02020603050405020304" pitchFamily="18" charset="0"/>
              </a:rPr>
              <a:t> </a:t>
            </a:r>
            <a:r>
              <a:rPr lang="en-US" i="1" dirty="0">
                <a:latin typeface="Symbol" panose="05050102010706020507" pitchFamily="18" charset="2"/>
              </a:rPr>
              <a:t>a </a:t>
            </a:r>
            <a:r>
              <a:rPr lang="en-US" dirty="0">
                <a:latin typeface="Times New Roman" panose="02020603050405020304" pitchFamily="18" charset="0"/>
              </a:rPr>
              <a:t>← (20 – 31.3)/0.901 = –12.542</a:t>
            </a:r>
          </a:p>
          <a:p>
            <a:pPr lvl="1"/>
            <a:r>
              <a:rPr lang="en-US" dirty="0">
                <a:latin typeface="Times New Roman" panose="02020603050405020304" pitchFamily="18" charset="0"/>
              </a:rPr>
              <a:t>The most appropriate proportion of solvent and temperature are:</a:t>
            </a:r>
          </a:p>
          <a:p>
            <a:pPr marL="457200" lvl="1" indent="0">
              <a:buNone/>
            </a:pPr>
            <a:r>
              <a:rPr lang="en-US" dirty="0">
                <a:latin typeface="Times New Roman" panose="02020603050405020304" pitchFamily="18" charset="0"/>
              </a:rPr>
              <a:t>		  0.509 + 0.011</a:t>
            </a:r>
            <a:r>
              <a:rPr lang="en-US" i="1" dirty="0">
                <a:latin typeface="Symbol" panose="05050102010706020507" pitchFamily="18" charset="2"/>
              </a:rPr>
              <a:t>a</a:t>
            </a:r>
            <a:r>
              <a:rPr lang="en-US" dirty="0">
                <a:latin typeface="Times New Roman" panose="02020603050405020304" pitchFamily="18" charset="0"/>
              </a:rPr>
              <a:t> =   0.371</a:t>
            </a:r>
          </a:p>
          <a:p>
            <a:pPr marL="457200" lvl="1" indent="0">
              <a:buNone/>
            </a:pPr>
            <a:r>
              <a:rPr lang="en-US" dirty="0">
                <a:latin typeface="Times New Roman" panose="02020603050405020304" pitchFamily="18" charset="0"/>
              </a:rPr>
              <a:t>		–9.37   – 0.432</a:t>
            </a:r>
            <a:r>
              <a:rPr lang="en-US" i="1" dirty="0">
                <a:latin typeface="Symbol" panose="05050102010706020507" pitchFamily="18" charset="2"/>
              </a:rPr>
              <a:t>a</a:t>
            </a:r>
            <a:r>
              <a:rPr lang="en-US" dirty="0">
                <a:latin typeface="Times New Roman" panose="02020603050405020304" pitchFamily="18" charset="0"/>
              </a:rPr>
              <a:t> = –3.952</a:t>
            </a:r>
            <a:endParaRPr lang="en-US" dirty="0"/>
          </a:p>
          <a:p>
            <a:pPr marL="0" indent="0">
              <a:buNone/>
            </a:pPr>
            <a:endParaRPr lang="en-US" dirty="0"/>
          </a:p>
          <a:p>
            <a:r>
              <a:rPr lang="en-US" dirty="0"/>
              <a:t>For a target elastic modulus of 40, we have</a:t>
            </a:r>
            <a:br>
              <a:rPr lang="en-US" dirty="0"/>
            </a:br>
            <a:r>
              <a:rPr lang="en-US" dirty="0">
                <a:latin typeface="Times New Roman" panose="02020603050405020304" pitchFamily="18" charset="0"/>
              </a:rPr>
              <a:t>	       </a:t>
            </a:r>
            <a:r>
              <a:rPr lang="en-US" i="1" dirty="0">
                <a:latin typeface="Times New Roman" panose="02020603050405020304" pitchFamily="18" charset="0"/>
              </a:rPr>
              <a:t> </a:t>
            </a:r>
            <a:r>
              <a:rPr lang="en-US" i="1" dirty="0">
                <a:latin typeface="Symbol" panose="05050102010706020507" pitchFamily="18" charset="2"/>
              </a:rPr>
              <a:t>a </a:t>
            </a:r>
            <a:r>
              <a:rPr lang="en-US" dirty="0">
                <a:latin typeface="Times New Roman" panose="02020603050405020304" pitchFamily="18" charset="0"/>
              </a:rPr>
              <a:t>← (40 – 31.3)/0.901 = 9.655</a:t>
            </a:r>
          </a:p>
          <a:p>
            <a:pPr lvl="1"/>
            <a:r>
              <a:rPr lang="en-US" dirty="0">
                <a:latin typeface="Times New Roman" panose="02020603050405020304" pitchFamily="18" charset="0"/>
              </a:rPr>
              <a:t>The most appropriate proportion of solvent and temperature are:</a:t>
            </a:r>
          </a:p>
          <a:p>
            <a:pPr marL="457200" lvl="1" indent="0">
              <a:buNone/>
            </a:pPr>
            <a:r>
              <a:rPr lang="en-US" dirty="0">
                <a:latin typeface="Times New Roman" panose="02020603050405020304" pitchFamily="18" charset="0"/>
              </a:rPr>
              <a:t>		  0.509 + 0.011</a:t>
            </a:r>
            <a:r>
              <a:rPr lang="en-US" i="1" dirty="0">
                <a:latin typeface="Symbol" panose="05050102010706020507" pitchFamily="18" charset="2"/>
              </a:rPr>
              <a:t>a</a:t>
            </a:r>
            <a:r>
              <a:rPr lang="en-US" dirty="0">
                <a:latin typeface="Times New Roman" panose="02020603050405020304" pitchFamily="18" charset="0"/>
              </a:rPr>
              <a:t> =     0.615</a:t>
            </a:r>
          </a:p>
          <a:p>
            <a:pPr marL="457200" lvl="1" indent="0">
              <a:buNone/>
            </a:pPr>
            <a:r>
              <a:rPr lang="en-US" dirty="0">
                <a:latin typeface="Times New Roman" panose="02020603050405020304" pitchFamily="18" charset="0"/>
              </a:rPr>
              <a:t>		–9.37   – 0.432</a:t>
            </a:r>
            <a:r>
              <a:rPr lang="en-US" i="1" dirty="0">
                <a:latin typeface="Symbol" panose="05050102010706020507" pitchFamily="18" charset="2"/>
              </a:rPr>
              <a:t>a</a:t>
            </a:r>
            <a:r>
              <a:rPr lang="en-US" dirty="0">
                <a:latin typeface="Times New Roman" panose="02020603050405020304" pitchFamily="18" charset="0"/>
              </a:rPr>
              <a:t> = –13.541</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pic>
        <p:nvPicPr>
          <p:cNvPr id="9" name="Audio 8">
            <a:hlinkClick r:id="" action="ppaction://media"/>
            <a:extLst>
              <a:ext uri="{FF2B5EF4-FFF2-40B4-BE49-F238E27FC236}">
                <a16:creationId xmlns:a16="http://schemas.microsoft.com/office/drawing/2014/main" id="{03136F9A-F0BD-4FB0-9298-BDE6CD1C94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7530796"/>
      </p:ext>
    </p:extLst>
  </p:cSld>
  <p:clrMapOvr>
    <a:masterClrMapping/>
  </p:clrMapOvr>
  <mc:AlternateContent xmlns:mc="http://schemas.openxmlformats.org/markup-compatibility/2006" xmlns:p14="http://schemas.microsoft.com/office/powerpoint/2010/main">
    <mc:Choice Requires="p14">
      <p:transition spd="slow" p14:dur="2000" advTm="59439"/>
    </mc:Choice>
    <mc:Fallback xmlns="">
      <p:transition spd="slow" advTm="5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idea behind principal component analysis</a:t>
            </a:r>
            <a:endParaRPr lang="en-US" dirty="0">
              <a:latin typeface="Times New Roman" panose="02020603050405020304" pitchFamily="18" charset="0"/>
            </a:endParaRPr>
          </a:p>
          <a:p>
            <a:pPr lvl="1"/>
            <a:r>
              <a:rPr lang="en-US" dirty="0"/>
              <a:t>Know that, having subtracted off the average of the data,</a:t>
            </a:r>
            <a:br>
              <a:rPr lang="en-US" dirty="0"/>
            </a:br>
            <a:r>
              <a:rPr lang="en-US" dirty="0"/>
              <a:t>the matrix </a:t>
            </a:r>
            <a:r>
              <a:rPr lang="en-US" i="1" dirty="0"/>
              <a:t>X</a:t>
            </a:r>
            <a:r>
              <a:rPr lang="en-US" dirty="0"/>
              <a:t> can be used to find a scalar multiple of the covariance matrix</a:t>
            </a:r>
          </a:p>
          <a:p>
            <a:pPr lvl="1"/>
            <a:r>
              <a:rPr lang="en-US" dirty="0"/>
              <a:t>Are aware that the eigenvalues and eigenvectors can be used to determine if there is any strong correlation between the factors and responses</a:t>
            </a:r>
          </a:p>
          <a:p>
            <a:pPr lvl="1"/>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a:extLst>
              <a:ext uri="{FF2B5EF4-FFF2-40B4-BE49-F238E27FC236}">
                <a16:creationId xmlns:a16="http://schemas.microsoft.com/office/drawing/2014/main" id="{4D61B999-05B1-419C-A764-B818909E1A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3314"/>
    </mc:Choice>
    <mc:Fallback xmlns="">
      <p:transition spd="slow" advTm="4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Introduce the idea of finding correlations between data</a:t>
            </a:r>
            <a:endParaRPr lang="en-US" dirty="0">
              <a:latin typeface="Times New Roman" panose="02020603050405020304" pitchFamily="18" charset="0"/>
            </a:endParaRPr>
          </a:p>
          <a:p>
            <a:pPr lvl="1"/>
            <a:r>
              <a:rPr lang="en-US" dirty="0"/>
              <a:t>Discuss how we can have factors and responses we are measuring through numerous trials</a:t>
            </a:r>
          </a:p>
          <a:p>
            <a:pPr lvl="1"/>
            <a:r>
              <a:rPr lang="en-US" dirty="0"/>
              <a:t>Describe how our goal is to find those orthogonal vectors that best describe the data</a:t>
            </a:r>
          </a:p>
          <a:p>
            <a:pPr lvl="1"/>
            <a:r>
              <a:rPr lang="en-US" dirty="0"/>
              <a:t>Claim that these can be found simply by finding the eigenvalues and eigenvectors of a positive semi-definite matrix</a:t>
            </a:r>
          </a:p>
          <a:p>
            <a:pPr lvl="1"/>
            <a:r>
              <a:rPr lang="en-US" dirty="0"/>
              <a:t>Look at an example</a:t>
            </a:r>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83ADF6F6-4F47-4D00-AC94-A8780B5DAD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58612"/>
    </mc:Choice>
    <mc:Fallback xmlns="">
      <p:transition spd="slow" advTm="5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https://en.wikipedia.org/wiki/Principal_component_analysis</a:t>
            </a:r>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You are reading two remote sensors</a:t>
            </a:r>
          </a:p>
          <a:p>
            <a:pPr lvl="1"/>
            <a:r>
              <a:rPr lang="en-US" dirty="0"/>
              <a:t>You plot one reading versus the other</a:t>
            </a:r>
          </a:p>
          <a:p>
            <a:pPr lvl="1"/>
            <a:r>
              <a:rPr lang="en-US" dirty="0"/>
              <a:t>There is obviously a relationship between the two</a:t>
            </a:r>
          </a:p>
          <a:p>
            <a:pPr lvl="1"/>
            <a:r>
              <a:rPr lang="en-US" dirty="0"/>
              <a:t>The data has a mean or average</a:t>
            </a:r>
          </a:p>
          <a:p>
            <a:pPr lvl="1"/>
            <a:r>
              <a:rPr lang="en-US" dirty="0"/>
              <a:t>Can we describe the relationship between these readings?</a:t>
            </a:r>
          </a:p>
          <a:p>
            <a:pPr lvl="2"/>
            <a:r>
              <a:rPr lang="en-US" dirty="0"/>
              <a:t>The total distance from each point to that line</a:t>
            </a:r>
            <a:br>
              <a:rPr lang="en-US" dirty="0"/>
            </a:br>
            <a:r>
              <a:rPr lang="en-US" dirty="0"/>
              <a:t>is minimized?</a:t>
            </a:r>
          </a:p>
          <a:p>
            <a:pPr lvl="2"/>
            <a:r>
              <a:rPr lang="en-US" dirty="0"/>
              <a:t>Recall the least-squares best-fitting curves,</a:t>
            </a:r>
            <a:br>
              <a:rPr lang="en-US" dirty="0"/>
            </a:br>
            <a:r>
              <a:rPr lang="en-US" dirty="0"/>
              <a:t>        but without a dependent variable</a:t>
            </a:r>
          </a:p>
          <a:p>
            <a:pPr lvl="1"/>
            <a:r>
              <a:rPr lang="en-US" dirty="0"/>
              <a:t>Can we describe the data by an ellipse?</a:t>
            </a:r>
          </a:p>
          <a:p>
            <a:pPr lvl="1"/>
            <a:endParaRPr lang="en-US" dirty="0"/>
          </a:p>
          <a:p>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pSp>
        <p:nvGrpSpPr>
          <p:cNvPr id="104" name="Group 103">
            <a:extLst>
              <a:ext uri="{FF2B5EF4-FFF2-40B4-BE49-F238E27FC236}">
                <a16:creationId xmlns:a16="http://schemas.microsoft.com/office/drawing/2014/main" id="{B2136157-B8BC-4AE7-BB04-B9286F3A3CD4}"/>
              </a:ext>
            </a:extLst>
          </p:cNvPr>
          <p:cNvGrpSpPr/>
          <p:nvPr/>
        </p:nvGrpSpPr>
        <p:grpSpPr>
          <a:xfrm>
            <a:off x="5548060" y="3554952"/>
            <a:ext cx="2592581" cy="3001348"/>
            <a:chOff x="3189238" y="2748126"/>
            <a:chExt cx="2592581" cy="3001348"/>
          </a:xfrm>
        </p:grpSpPr>
        <p:sp>
          <p:nvSpPr>
            <p:cNvPr id="8" name="Oval 7">
              <a:extLst>
                <a:ext uri="{FF2B5EF4-FFF2-40B4-BE49-F238E27FC236}">
                  <a16:creationId xmlns:a16="http://schemas.microsoft.com/office/drawing/2014/main" id="{81B11108-8894-417A-A925-1EDF4D4C9672}"/>
                </a:ext>
              </a:extLst>
            </p:cNvPr>
            <p:cNvSpPr/>
            <p:nvPr/>
          </p:nvSpPr>
          <p:spPr>
            <a:xfrm>
              <a:off x="4808668" y="32703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2367691-9A65-477F-AD61-9BB3492E0998}"/>
                </a:ext>
              </a:extLst>
            </p:cNvPr>
            <p:cNvSpPr/>
            <p:nvPr/>
          </p:nvSpPr>
          <p:spPr>
            <a:xfrm>
              <a:off x="4961068" y="34227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a:extLst>
                <a:ext uri="{FF2B5EF4-FFF2-40B4-BE49-F238E27FC236}">
                  <a16:creationId xmlns:a16="http://schemas.microsoft.com/office/drawing/2014/main" id="{0DD9EF49-4C4E-4A7F-9867-23CC1CDCAA3B}"/>
                </a:ext>
              </a:extLst>
            </p:cNvPr>
            <p:cNvSpPr/>
            <p:nvPr/>
          </p:nvSpPr>
          <p:spPr>
            <a:xfrm>
              <a:off x="4864249" y="354106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Oval 20">
              <a:extLst>
                <a:ext uri="{FF2B5EF4-FFF2-40B4-BE49-F238E27FC236}">
                  <a16:creationId xmlns:a16="http://schemas.microsoft.com/office/drawing/2014/main" id="{9DCFB9AE-49A8-4578-8C9B-D01BD74FDF54}"/>
                </a:ext>
              </a:extLst>
            </p:cNvPr>
            <p:cNvSpPr/>
            <p:nvPr/>
          </p:nvSpPr>
          <p:spPr>
            <a:xfrm>
              <a:off x="4564828" y="39839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1E5A3AFF-09CD-41B6-BE62-8AF2CAE1DDDA}"/>
                </a:ext>
              </a:extLst>
            </p:cNvPr>
            <p:cNvSpPr/>
            <p:nvPr/>
          </p:nvSpPr>
          <p:spPr>
            <a:xfrm>
              <a:off x="4898314" y="385482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a:extLst>
                <a:ext uri="{FF2B5EF4-FFF2-40B4-BE49-F238E27FC236}">
                  <a16:creationId xmlns:a16="http://schemas.microsoft.com/office/drawing/2014/main" id="{06B48C1C-29A9-4A19-9DFA-C8336259FAAB}"/>
                </a:ext>
              </a:extLst>
            </p:cNvPr>
            <p:cNvSpPr/>
            <p:nvPr/>
          </p:nvSpPr>
          <p:spPr>
            <a:xfrm>
              <a:off x="4814045" y="426541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Oval 23">
              <a:extLst>
                <a:ext uri="{FF2B5EF4-FFF2-40B4-BE49-F238E27FC236}">
                  <a16:creationId xmlns:a16="http://schemas.microsoft.com/office/drawing/2014/main" id="{03792959-9547-4539-AB11-3D126771C9FE}"/>
                </a:ext>
              </a:extLst>
            </p:cNvPr>
            <p:cNvSpPr/>
            <p:nvPr/>
          </p:nvSpPr>
          <p:spPr>
            <a:xfrm>
              <a:off x="4665229" y="464372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398B1E4B-DCF0-468C-B4D8-78BB4AE5BF75}"/>
                </a:ext>
              </a:extLst>
            </p:cNvPr>
            <p:cNvSpPr/>
            <p:nvPr/>
          </p:nvSpPr>
          <p:spPr>
            <a:xfrm>
              <a:off x="4398078" y="493598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a:extLst>
                <a:ext uri="{FF2B5EF4-FFF2-40B4-BE49-F238E27FC236}">
                  <a16:creationId xmlns:a16="http://schemas.microsoft.com/office/drawing/2014/main" id="{3B0B675C-F316-422B-A0BA-CE7894CD6E4E}"/>
                </a:ext>
              </a:extLst>
            </p:cNvPr>
            <p:cNvSpPr/>
            <p:nvPr/>
          </p:nvSpPr>
          <p:spPr>
            <a:xfrm>
              <a:off x="4098655" y="514217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a:extLst>
                <a:ext uri="{FF2B5EF4-FFF2-40B4-BE49-F238E27FC236}">
                  <a16:creationId xmlns:a16="http://schemas.microsoft.com/office/drawing/2014/main" id="{E93C466B-9475-4040-B7B1-C2029ADC5121}"/>
                </a:ext>
              </a:extLst>
            </p:cNvPr>
            <p:cNvSpPr/>
            <p:nvPr/>
          </p:nvSpPr>
          <p:spPr>
            <a:xfrm>
              <a:off x="3820748" y="531608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D2FB15E9-761C-438B-A463-94456A99DA86}"/>
                </a:ext>
              </a:extLst>
            </p:cNvPr>
            <p:cNvSpPr/>
            <p:nvPr/>
          </p:nvSpPr>
          <p:spPr>
            <a:xfrm>
              <a:off x="3973148" y="546848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D5E20036-965E-4A8E-8908-7856D4943289}"/>
                </a:ext>
              </a:extLst>
            </p:cNvPr>
            <p:cNvSpPr/>
            <p:nvPr/>
          </p:nvSpPr>
          <p:spPr>
            <a:xfrm>
              <a:off x="3885294" y="49610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Oval 29">
              <a:extLst>
                <a:ext uri="{FF2B5EF4-FFF2-40B4-BE49-F238E27FC236}">
                  <a16:creationId xmlns:a16="http://schemas.microsoft.com/office/drawing/2014/main" id="{3CDD8FE8-B7A6-4999-98FD-4B730B4C539F}"/>
                </a:ext>
              </a:extLst>
            </p:cNvPr>
            <p:cNvSpPr/>
            <p:nvPr/>
          </p:nvSpPr>
          <p:spPr>
            <a:xfrm>
              <a:off x="3779510" y="468317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Oval 30">
              <a:extLst>
                <a:ext uri="{FF2B5EF4-FFF2-40B4-BE49-F238E27FC236}">
                  <a16:creationId xmlns:a16="http://schemas.microsoft.com/office/drawing/2014/main" id="{51A43D77-9631-4FCC-9C2A-599797DDFF5D}"/>
                </a:ext>
              </a:extLst>
            </p:cNvPr>
            <p:cNvSpPr/>
            <p:nvPr/>
          </p:nvSpPr>
          <p:spPr>
            <a:xfrm>
              <a:off x="3749030" y="44052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Oval 31">
              <a:extLst>
                <a:ext uri="{FF2B5EF4-FFF2-40B4-BE49-F238E27FC236}">
                  <a16:creationId xmlns:a16="http://schemas.microsoft.com/office/drawing/2014/main" id="{B6053466-9B18-48A2-AE62-E556D80537B0}"/>
                </a:ext>
              </a:extLst>
            </p:cNvPr>
            <p:cNvSpPr/>
            <p:nvPr/>
          </p:nvSpPr>
          <p:spPr>
            <a:xfrm>
              <a:off x="4062799" y="46222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Oval 32">
              <a:extLst>
                <a:ext uri="{FF2B5EF4-FFF2-40B4-BE49-F238E27FC236}">
                  <a16:creationId xmlns:a16="http://schemas.microsoft.com/office/drawing/2014/main" id="{E9EABECB-A1B6-4CBC-BA6B-A8F7BDC75840}"/>
                </a:ext>
              </a:extLst>
            </p:cNvPr>
            <p:cNvSpPr/>
            <p:nvPr/>
          </p:nvSpPr>
          <p:spPr>
            <a:xfrm>
              <a:off x="4387326" y="473157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Oval 33">
              <a:extLst>
                <a:ext uri="{FF2B5EF4-FFF2-40B4-BE49-F238E27FC236}">
                  <a16:creationId xmlns:a16="http://schemas.microsoft.com/office/drawing/2014/main" id="{A79FF3FF-AA41-45F6-8D3F-63620BA14F4A}"/>
                </a:ext>
              </a:extLst>
            </p:cNvPr>
            <p:cNvSpPr/>
            <p:nvPr/>
          </p:nvSpPr>
          <p:spPr>
            <a:xfrm>
              <a:off x="4389124" y="471184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Oval 34">
              <a:extLst>
                <a:ext uri="{FF2B5EF4-FFF2-40B4-BE49-F238E27FC236}">
                  <a16:creationId xmlns:a16="http://schemas.microsoft.com/office/drawing/2014/main" id="{A0F56A4D-D491-4151-A5DB-A3F9F628EF47}"/>
                </a:ext>
              </a:extLst>
            </p:cNvPr>
            <p:cNvSpPr/>
            <p:nvPr/>
          </p:nvSpPr>
          <p:spPr>
            <a:xfrm>
              <a:off x="4369406" y="465984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Oval 35">
              <a:extLst>
                <a:ext uri="{FF2B5EF4-FFF2-40B4-BE49-F238E27FC236}">
                  <a16:creationId xmlns:a16="http://schemas.microsoft.com/office/drawing/2014/main" id="{127BBA94-3BB1-453F-A691-21AD6334E0C0}"/>
                </a:ext>
              </a:extLst>
            </p:cNvPr>
            <p:cNvSpPr/>
            <p:nvPr/>
          </p:nvSpPr>
          <p:spPr>
            <a:xfrm>
              <a:off x="4274384" y="419905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Oval 36">
              <a:extLst>
                <a:ext uri="{FF2B5EF4-FFF2-40B4-BE49-F238E27FC236}">
                  <a16:creationId xmlns:a16="http://schemas.microsoft.com/office/drawing/2014/main" id="{2C0E6BE1-B6A1-4F38-B039-C69C11C770C1}"/>
                </a:ext>
              </a:extLst>
            </p:cNvPr>
            <p:cNvSpPr/>
            <p:nvPr/>
          </p:nvSpPr>
          <p:spPr>
            <a:xfrm>
              <a:off x="4157846" y="406099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Oval 37">
              <a:extLst>
                <a:ext uri="{FF2B5EF4-FFF2-40B4-BE49-F238E27FC236}">
                  <a16:creationId xmlns:a16="http://schemas.microsoft.com/office/drawing/2014/main" id="{FEDA8280-72E1-4163-8537-263D161E5000}"/>
                </a:ext>
              </a:extLst>
            </p:cNvPr>
            <p:cNvSpPr/>
            <p:nvPr/>
          </p:nvSpPr>
          <p:spPr>
            <a:xfrm>
              <a:off x="4428585" y="385838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629BDD84-1F5D-488A-BE9C-244DFBC4BF57}"/>
                </a:ext>
              </a:extLst>
            </p:cNvPr>
            <p:cNvSpPr/>
            <p:nvPr/>
          </p:nvSpPr>
          <p:spPr>
            <a:xfrm>
              <a:off x="4613258" y="38279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80AA1347-43DD-4800-94CF-6E73B75504BD}"/>
                </a:ext>
              </a:extLst>
            </p:cNvPr>
            <p:cNvSpPr/>
            <p:nvPr/>
          </p:nvSpPr>
          <p:spPr>
            <a:xfrm>
              <a:off x="4668839" y="364681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5F7E07E7-80A3-42F7-B6B7-E0446D0F3810}"/>
                </a:ext>
              </a:extLst>
            </p:cNvPr>
            <p:cNvSpPr/>
            <p:nvPr/>
          </p:nvSpPr>
          <p:spPr>
            <a:xfrm>
              <a:off x="5057908" y="30784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A2DC916B-EB90-4082-A435-FAB821364DC7}"/>
                </a:ext>
              </a:extLst>
            </p:cNvPr>
            <p:cNvSpPr/>
            <p:nvPr/>
          </p:nvSpPr>
          <p:spPr>
            <a:xfrm>
              <a:off x="5393189" y="306947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40C42866-E58E-4BE1-BE68-5C5E0BDEE96E}"/>
                </a:ext>
              </a:extLst>
            </p:cNvPr>
            <p:cNvSpPr/>
            <p:nvPr/>
          </p:nvSpPr>
          <p:spPr>
            <a:xfrm>
              <a:off x="5308920" y="325414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FF238C96-3C53-4986-A091-E6F8E2A21C41}"/>
                </a:ext>
              </a:extLst>
            </p:cNvPr>
            <p:cNvSpPr/>
            <p:nvPr/>
          </p:nvSpPr>
          <p:spPr>
            <a:xfrm>
              <a:off x="5224651" y="368624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8E713DF4-37BD-48C3-910A-1E300588D72D}"/>
                </a:ext>
              </a:extLst>
            </p:cNvPr>
            <p:cNvSpPr/>
            <p:nvPr/>
          </p:nvSpPr>
          <p:spPr>
            <a:xfrm>
              <a:off x="4634771" y="417213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65145B75-DEF5-4A53-BE18-E87F6C6AC0BA}"/>
                </a:ext>
              </a:extLst>
            </p:cNvPr>
            <p:cNvSpPr/>
            <p:nvPr/>
          </p:nvSpPr>
          <p:spPr>
            <a:xfrm>
              <a:off x="4195501" y="473332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C5515E1B-2C13-40A9-9C78-17B5669752EA}"/>
                </a:ext>
              </a:extLst>
            </p:cNvPr>
            <p:cNvSpPr/>
            <p:nvPr/>
          </p:nvSpPr>
          <p:spPr>
            <a:xfrm>
              <a:off x="3541077" y="534830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7F5E1F62-978F-4D4E-9E37-59E4E7340C94}"/>
                </a:ext>
              </a:extLst>
            </p:cNvPr>
            <p:cNvSpPr/>
            <p:nvPr/>
          </p:nvSpPr>
          <p:spPr>
            <a:xfrm>
              <a:off x="3510599" y="555448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B4E64DD2-A85A-4A96-9F58-20E92B4A322E}"/>
                </a:ext>
              </a:extLst>
            </p:cNvPr>
            <p:cNvSpPr/>
            <p:nvPr/>
          </p:nvSpPr>
          <p:spPr>
            <a:xfrm>
              <a:off x="3609213" y="502915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742F5AB2-70FD-47CE-8B6F-B553E1A6D753}"/>
                </a:ext>
              </a:extLst>
            </p:cNvPr>
            <p:cNvSpPr/>
            <p:nvPr/>
          </p:nvSpPr>
          <p:spPr>
            <a:xfrm>
              <a:off x="3836923" y="44823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331C9489-6F97-48C9-BD76-DFB63C685243}"/>
                </a:ext>
              </a:extLst>
            </p:cNvPr>
            <p:cNvSpPr/>
            <p:nvPr/>
          </p:nvSpPr>
          <p:spPr>
            <a:xfrm>
              <a:off x="4279793" y="405378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4A8FBDED-9507-43FA-8DE0-EDFF6A9C91CA}"/>
                </a:ext>
              </a:extLst>
            </p:cNvPr>
            <p:cNvSpPr/>
            <p:nvPr/>
          </p:nvSpPr>
          <p:spPr>
            <a:xfrm>
              <a:off x="4744179" y="347465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1D090B37-62D1-4264-9BAD-9A25683C384E}"/>
                </a:ext>
              </a:extLst>
            </p:cNvPr>
            <p:cNvSpPr/>
            <p:nvPr/>
          </p:nvSpPr>
          <p:spPr>
            <a:xfrm>
              <a:off x="5208565" y="289553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02AEFB03-7BC6-4EF0-9FDF-2C245CEC251E}"/>
                </a:ext>
              </a:extLst>
            </p:cNvPr>
            <p:cNvSpPr/>
            <p:nvPr/>
          </p:nvSpPr>
          <p:spPr>
            <a:xfrm rot="10960262">
              <a:off x="4067201" y="49980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Oval 55">
              <a:extLst>
                <a:ext uri="{FF2B5EF4-FFF2-40B4-BE49-F238E27FC236}">
                  <a16:creationId xmlns:a16="http://schemas.microsoft.com/office/drawing/2014/main" id="{7FA99B75-930C-46B4-B5CF-72BAAD93C593}"/>
                </a:ext>
              </a:extLst>
            </p:cNvPr>
            <p:cNvSpPr/>
            <p:nvPr/>
          </p:nvSpPr>
          <p:spPr>
            <a:xfrm rot="10960262">
              <a:off x="3922069" y="483871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7" name="Oval 56">
              <a:extLst>
                <a:ext uri="{FF2B5EF4-FFF2-40B4-BE49-F238E27FC236}">
                  <a16:creationId xmlns:a16="http://schemas.microsoft.com/office/drawing/2014/main" id="{845048AE-5636-446B-8D3E-D1CDA529F573}"/>
                </a:ext>
              </a:extLst>
            </p:cNvPr>
            <p:cNvSpPr/>
            <p:nvPr/>
          </p:nvSpPr>
          <p:spPr>
            <a:xfrm rot="10960262">
              <a:off x="4024297" y="472502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8" name="Oval 57">
              <a:extLst>
                <a:ext uri="{FF2B5EF4-FFF2-40B4-BE49-F238E27FC236}">
                  <a16:creationId xmlns:a16="http://schemas.microsoft.com/office/drawing/2014/main" id="{EAA06C86-48A1-492F-ACF6-B6270280287A}"/>
                </a:ext>
              </a:extLst>
            </p:cNvPr>
            <p:cNvSpPr/>
            <p:nvPr/>
          </p:nvSpPr>
          <p:spPr>
            <a:xfrm rot="10960262">
              <a:off x="4344030" y="42966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9" name="Oval 58">
              <a:extLst>
                <a:ext uri="{FF2B5EF4-FFF2-40B4-BE49-F238E27FC236}">
                  <a16:creationId xmlns:a16="http://schemas.microsoft.com/office/drawing/2014/main" id="{84C0DD97-BDD5-4B0C-A52F-5A35DBE16E60}"/>
                </a:ext>
              </a:extLst>
            </p:cNvPr>
            <p:cNvSpPr/>
            <p:nvPr/>
          </p:nvSpPr>
          <p:spPr>
            <a:xfrm rot="10960262">
              <a:off x="4004891" y="44100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0" name="Oval 59">
              <a:extLst>
                <a:ext uri="{FF2B5EF4-FFF2-40B4-BE49-F238E27FC236}">
                  <a16:creationId xmlns:a16="http://schemas.microsoft.com/office/drawing/2014/main" id="{4C2503F0-8DC8-4FF6-82FB-C2BA8A20AD02}"/>
                </a:ext>
              </a:extLst>
            </p:cNvPr>
            <p:cNvSpPr/>
            <p:nvPr/>
          </p:nvSpPr>
          <p:spPr>
            <a:xfrm rot="10960262">
              <a:off x="4108202" y="40037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1" name="Oval 60">
              <a:extLst>
                <a:ext uri="{FF2B5EF4-FFF2-40B4-BE49-F238E27FC236}">
                  <a16:creationId xmlns:a16="http://schemas.microsoft.com/office/drawing/2014/main" id="{93759CB8-B32C-4DC4-A562-8A6E2F5DA16E}"/>
                </a:ext>
              </a:extLst>
            </p:cNvPr>
            <p:cNvSpPr/>
            <p:nvPr/>
          </p:nvSpPr>
          <p:spPr>
            <a:xfrm rot="10960262">
              <a:off x="4274487" y="36328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2" name="Oval 61">
              <a:extLst>
                <a:ext uri="{FF2B5EF4-FFF2-40B4-BE49-F238E27FC236}">
                  <a16:creationId xmlns:a16="http://schemas.microsoft.com/office/drawing/2014/main" id="{C2BD6A29-662B-49EC-B061-79434D40D009}"/>
                </a:ext>
              </a:extLst>
            </p:cNvPr>
            <p:cNvSpPr/>
            <p:nvPr/>
          </p:nvSpPr>
          <p:spPr>
            <a:xfrm rot="10960262">
              <a:off x="4554967" y="33533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3" name="Oval 62">
              <a:extLst>
                <a:ext uri="{FF2B5EF4-FFF2-40B4-BE49-F238E27FC236}">
                  <a16:creationId xmlns:a16="http://schemas.microsoft.com/office/drawing/2014/main" id="{7A69F9E7-BA15-4B1E-83C8-4EB428F349AE}"/>
                </a:ext>
              </a:extLst>
            </p:cNvPr>
            <p:cNvSpPr/>
            <p:nvPr/>
          </p:nvSpPr>
          <p:spPr>
            <a:xfrm rot="10960262">
              <a:off x="4863673" y="31613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4" name="Oval 63">
              <a:extLst>
                <a:ext uri="{FF2B5EF4-FFF2-40B4-BE49-F238E27FC236}">
                  <a16:creationId xmlns:a16="http://schemas.microsoft.com/office/drawing/2014/main" id="{2DC04523-3555-41F4-A3E3-69FD7FF5A224}"/>
                </a:ext>
              </a:extLst>
            </p:cNvPr>
            <p:cNvSpPr/>
            <p:nvPr/>
          </p:nvSpPr>
          <p:spPr>
            <a:xfrm rot="10960262">
              <a:off x="5149383" y="300055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Oval 64">
              <a:extLst>
                <a:ext uri="{FF2B5EF4-FFF2-40B4-BE49-F238E27FC236}">
                  <a16:creationId xmlns:a16="http://schemas.microsoft.com/office/drawing/2014/main" id="{238D0B16-BC7B-46CE-8F94-431B6F18430C}"/>
                </a:ext>
              </a:extLst>
            </p:cNvPr>
            <p:cNvSpPr/>
            <p:nvPr/>
          </p:nvSpPr>
          <p:spPr>
            <a:xfrm rot="10960262">
              <a:off x="5004251" y="28412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D520BB8B-8AD8-4400-B4F5-3F93DE747D21}"/>
                </a:ext>
              </a:extLst>
            </p:cNvPr>
            <p:cNvSpPr/>
            <p:nvPr/>
          </p:nvSpPr>
          <p:spPr>
            <a:xfrm rot="10960262">
              <a:off x="5068363" y="33521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Oval 66">
              <a:extLst>
                <a:ext uri="{FF2B5EF4-FFF2-40B4-BE49-F238E27FC236}">
                  <a16:creationId xmlns:a16="http://schemas.microsoft.com/office/drawing/2014/main" id="{810100D0-1976-4A08-8B97-02D5E1BADD40}"/>
                </a:ext>
              </a:extLst>
            </p:cNvPr>
            <p:cNvSpPr/>
            <p:nvPr/>
          </p:nvSpPr>
          <p:spPr>
            <a:xfrm rot="10960262">
              <a:off x="5161082" y="363470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Oval 67">
              <a:extLst>
                <a:ext uri="{FF2B5EF4-FFF2-40B4-BE49-F238E27FC236}">
                  <a16:creationId xmlns:a16="http://schemas.microsoft.com/office/drawing/2014/main" id="{F80D2D70-8544-4311-99AA-13EB30FFF0E5}"/>
                </a:ext>
              </a:extLst>
            </p:cNvPr>
            <p:cNvSpPr/>
            <p:nvPr/>
          </p:nvSpPr>
          <p:spPr>
            <a:xfrm rot="10960262">
              <a:off x="5178578" y="391372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Oval 68">
              <a:extLst>
                <a:ext uri="{FF2B5EF4-FFF2-40B4-BE49-F238E27FC236}">
                  <a16:creationId xmlns:a16="http://schemas.microsoft.com/office/drawing/2014/main" id="{AF445DD6-E9AF-45EE-B9A8-B9D666CD9D1A}"/>
                </a:ext>
              </a:extLst>
            </p:cNvPr>
            <p:cNvSpPr/>
            <p:nvPr/>
          </p:nvSpPr>
          <p:spPr>
            <a:xfrm rot="10960262">
              <a:off x="4875259" y="368239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Oval 69">
              <a:extLst>
                <a:ext uri="{FF2B5EF4-FFF2-40B4-BE49-F238E27FC236}">
                  <a16:creationId xmlns:a16="http://schemas.microsoft.com/office/drawing/2014/main" id="{603A2BD7-819C-4994-9BCF-1A9239CF7B95}"/>
                </a:ext>
              </a:extLst>
            </p:cNvPr>
            <p:cNvSpPr/>
            <p:nvPr/>
          </p:nvSpPr>
          <p:spPr>
            <a:xfrm rot="10960262">
              <a:off x="4556181" y="35580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Oval 70">
              <a:extLst>
                <a:ext uri="{FF2B5EF4-FFF2-40B4-BE49-F238E27FC236}">
                  <a16:creationId xmlns:a16="http://schemas.microsoft.com/office/drawing/2014/main" id="{F0792DE6-4431-4058-9BDC-C67710E5D963}"/>
                </a:ext>
              </a:extLst>
            </p:cNvPr>
            <p:cNvSpPr/>
            <p:nvPr/>
          </p:nvSpPr>
          <p:spPr>
            <a:xfrm rot="10960262">
              <a:off x="4553466" y="357764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2" name="Oval 71">
              <a:extLst>
                <a:ext uri="{FF2B5EF4-FFF2-40B4-BE49-F238E27FC236}">
                  <a16:creationId xmlns:a16="http://schemas.microsoft.com/office/drawing/2014/main" id="{D94F3993-207A-414A-8BB2-9749A8B2F54F}"/>
                </a:ext>
              </a:extLst>
            </p:cNvPr>
            <p:cNvSpPr/>
            <p:nvPr/>
          </p:nvSpPr>
          <p:spPr>
            <a:xfrm rot="10960262">
              <a:off x="4570739" y="36305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Oval 72">
              <a:extLst>
                <a:ext uri="{FF2B5EF4-FFF2-40B4-BE49-F238E27FC236}">
                  <a16:creationId xmlns:a16="http://schemas.microsoft.com/office/drawing/2014/main" id="{2C7A0CFD-7316-46C5-AB88-6E3F12FC986B}"/>
                </a:ext>
              </a:extLst>
            </p:cNvPr>
            <p:cNvSpPr/>
            <p:nvPr/>
          </p:nvSpPr>
          <p:spPr>
            <a:xfrm rot="10960262">
              <a:off x="4644184" y="40952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4" name="Oval 73">
              <a:extLst>
                <a:ext uri="{FF2B5EF4-FFF2-40B4-BE49-F238E27FC236}">
                  <a16:creationId xmlns:a16="http://schemas.microsoft.com/office/drawing/2014/main" id="{10146315-9767-47AF-95B7-01269F01831A}"/>
                </a:ext>
              </a:extLst>
            </p:cNvPr>
            <p:cNvSpPr/>
            <p:nvPr/>
          </p:nvSpPr>
          <p:spPr>
            <a:xfrm rot="10960262">
              <a:off x="4754162" y="423857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Oval 74">
              <a:extLst>
                <a:ext uri="{FF2B5EF4-FFF2-40B4-BE49-F238E27FC236}">
                  <a16:creationId xmlns:a16="http://schemas.microsoft.com/office/drawing/2014/main" id="{C239590B-299A-4357-93C8-20B358804A10}"/>
                </a:ext>
              </a:extLst>
            </p:cNvPr>
            <p:cNvSpPr/>
            <p:nvPr/>
          </p:nvSpPr>
          <p:spPr>
            <a:xfrm rot="10960262">
              <a:off x="4474275" y="44283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Oval 75">
              <a:extLst>
                <a:ext uri="{FF2B5EF4-FFF2-40B4-BE49-F238E27FC236}">
                  <a16:creationId xmlns:a16="http://schemas.microsoft.com/office/drawing/2014/main" id="{81817104-FDEE-44D0-9841-8917E1E767D4}"/>
                </a:ext>
              </a:extLst>
            </p:cNvPr>
            <p:cNvSpPr/>
            <p:nvPr/>
          </p:nvSpPr>
          <p:spPr>
            <a:xfrm rot="10960262">
              <a:off x="4288382" y="445019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E18FF7D9-0855-4C05-9D06-8C0B3F080ED0}"/>
                </a:ext>
              </a:extLst>
            </p:cNvPr>
            <p:cNvSpPr/>
            <p:nvPr/>
          </p:nvSpPr>
          <p:spPr>
            <a:xfrm rot="10960262">
              <a:off x="4224423" y="462849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4BBF08E6-A02B-4B70-91EF-229CA825A087}"/>
                </a:ext>
              </a:extLst>
            </p:cNvPr>
            <p:cNvSpPr/>
            <p:nvPr/>
          </p:nvSpPr>
          <p:spPr>
            <a:xfrm rot="10960262">
              <a:off x="3809290" y="517811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Oval 78">
              <a:extLst>
                <a:ext uri="{FF2B5EF4-FFF2-40B4-BE49-F238E27FC236}">
                  <a16:creationId xmlns:a16="http://schemas.microsoft.com/office/drawing/2014/main" id="{96E897FA-CAA3-4756-AF12-59112C821A32}"/>
                </a:ext>
              </a:extLst>
            </p:cNvPr>
            <p:cNvSpPr/>
            <p:nvPr/>
          </p:nvSpPr>
          <p:spPr>
            <a:xfrm rot="10960262">
              <a:off x="3473955" y="51714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Oval 79">
              <a:extLst>
                <a:ext uri="{FF2B5EF4-FFF2-40B4-BE49-F238E27FC236}">
                  <a16:creationId xmlns:a16="http://schemas.microsoft.com/office/drawing/2014/main" id="{943ABF00-FA54-4076-AEC4-AC88A7507B0C}"/>
                </a:ext>
              </a:extLst>
            </p:cNvPr>
            <p:cNvSpPr/>
            <p:nvPr/>
          </p:nvSpPr>
          <p:spPr>
            <a:xfrm rot="10960262">
              <a:off x="3566739" y="49909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E869FD00-2B19-4299-880A-35D915F52C44}"/>
                </a:ext>
              </a:extLst>
            </p:cNvPr>
            <p:cNvSpPr/>
            <p:nvPr/>
          </p:nvSpPr>
          <p:spPr>
            <a:xfrm rot="10960262">
              <a:off x="3671052" y="456319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Oval 81">
              <a:extLst>
                <a:ext uri="{FF2B5EF4-FFF2-40B4-BE49-F238E27FC236}">
                  <a16:creationId xmlns:a16="http://schemas.microsoft.com/office/drawing/2014/main" id="{90864996-A0DE-4A81-B079-3AC5F95B582C}"/>
                </a:ext>
              </a:extLst>
            </p:cNvPr>
            <p:cNvSpPr/>
            <p:nvPr/>
          </p:nvSpPr>
          <p:spPr>
            <a:xfrm rot="10960262">
              <a:off x="4282935" y="41053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Oval 82">
              <a:extLst>
                <a:ext uri="{FF2B5EF4-FFF2-40B4-BE49-F238E27FC236}">
                  <a16:creationId xmlns:a16="http://schemas.microsoft.com/office/drawing/2014/main" id="{68C45C71-2A1F-4CC8-9851-6572E7CD332C}"/>
                </a:ext>
              </a:extLst>
            </p:cNvPr>
            <p:cNvSpPr/>
            <p:nvPr/>
          </p:nvSpPr>
          <p:spPr>
            <a:xfrm rot="10960262">
              <a:off x="4747880" y="35652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Oval 83">
              <a:extLst>
                <a:ext uri="{FF2B5EF4-FFF2-40B4-BE49-F238E27FC236}">
                  <a16:creationId xmlns:a16="http://schemas.microsoft.com/office/drawing/2014/main" id="{18BADF0D-0371-4862-BBD5-BDC31AAF04AB}"/>
                </a:ext>
              </a:extLst>
            </p:cNvPr>
            <p:cNvSpPr/>
            <p:nvPr/>
          </p:nvSpPr>
          <p:spPr>
            <a:xfrm rot="10960262">
              <a:off x="5430251" y="298140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Oval 84">
              <a:extLst>
                <a:ext uri="{FF2B5EF4-FFF2-40B4-BE49-F238E27FC236}">
                  <a16:creationId xmlns:a16="http://schemas.microsoft.com/office/drawing/2014/main" id="{D7AFAADE-8FFA-44B8-94F0-806318C29498}"/>
                </a:ext>
              </a:extLst>
            </p:cNvPr>
            <p:cNvSpPr/>
            <p:nvPr/>
          </p:nvSpPr>
          <p:spPr>
            <a:xfrm rot="10960262">
              <a:off x="5470305" y="277686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E0D227DD-A29B-4925-B41F-EC9F12E7D93E}"/>
                </a:ext>
              </a:extLst>
            </p:cNvPr>
            <p:cNvSpPr/>
            <p:nvPr/>
          </p:nvSpPr>
          <p:spPr>
            <a:xfrm rot="10960262">
              <a:off x="5347317" y="32970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Oval 86">
              <a:extLst>
                <a:ext uri="{FF2B5EF4-FFF2-40B4-BE49-F238E27FC236}">
                  <a16:creationId xmlns:a16="http://schemas.microsoft.com/office/drawing/2014/main" id="{426BC7E5-3311-4B7B-B927-58659D01DE7F}"/>
                </a:ext>
              </a:extLst>
            </p:cNvPr>
            <p:cNvSpPr/>
            <p:nvPr/>
          </p:nvSpPr>
          <p:spPr>
            <a:xfrm rot="10960262">
              <a:off x="5094370" y="38326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8" name="Oval 87">
              <a:extLst>
                <a:ext uri="{FF2B5EF4-FFF2-40B4-BE49-F238E27FC236}">
                  <a16:creationId xmlns:a16="http://schemas.microsoft.com/office/drawing/2014/main" id="{AE79C4E4-FF75-45BD-B67C-CE3401C3FC49}"/>
                </a:ext>
              </a:extLst>
            </p:cNvPr>
            <p:cNvSpPr/>
            <p:nvPr/>
          </p:nvSpPr>
          <p:spPr>
            <a:xfrm rot="10960262">
              <a:off x="4632012" y="424009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9" name="Oval 88">
              <a:extLst>
                <a:ext uri="{FF2B5EF4-FFF2-40B4-BE49-F238E27FC236}">
                  <a16:creationId xmlns:a16="http://schemas.microsoft.com/office/drawing/2014/main" id="{70EA2242-B0D9-4CD3-AEC4-A2B7A3A62F1D}"/>
                </a:ext>
              </a:extLst>
            </p:cNvPr>
            <p:cNvSpPr/>
            <p:nvPr/>
          </p:nvSpPr>
          <p:spPr>
            <a:xfrm rot="10960262">
              <a:off x="4141142" y="479694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val 89">
              <a:extLst>
                <a:ext uri="{FF2B5EF4-FFF2-40B4-BE49-F238E27FC236}">
                  <a16:creationId xmlns:a16="http://schemas.microsoft.com/office/drawing/2014/main" id="{ED643934-B660-45E7-BD58-A0B2DE675481}"/>
                </a:ext>
              </a:extLst>
            </p:cNvPr>
            <p:cNvSpPr/>
            <p:nvPr/>
          </p:nvSpPr>
          <p:spPr>
            <a:xfrm rot="10960262">
              <a:off x="3650272" y="535380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Oval 90">
              <a:extLst>
                <a:ext uri="{FF2B5EF4-FFF2-40B4-BE49-F238E27FC236}">
                  <a16:creationId xmlns:a16="http://schemas.microsoft.com/office/drawing/2014/main" id="{34FA8A67-3CED-47DD-85D3-C1A7DBBDE20E}"/>
                </a:ext>
              </a:extLst>
            </p:cNvPr>
            <p:cNvSpPr/>
            <p:nvPr/>
          </p:nvSpPr>
          <p:spPr>
            <a:xfrm rot="10960262">
              <a:off x="4467609" y="421469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2" name="Oval 91">
              <a:extLst>
                <a:ext uri="{FF2B5EF4-FFF2-40B4-BE49-F238E27FC236}">
                  <a16:creationId xmlns:a16="http://schemas.microsoft.com/office/drawing/2014/main" id="{C6D4EDFA-3425-4853-9CFB-A5DDBEBF4597}"/>
                </a:ext>
              </a:extLst>
            </p:cNvPr>
            <p:cNvSpPr/>
            <p:nvPr/>
          </p:nvSpPr>
          <p:spPr>
            <a:xfrm rot="10960262">
              <a:off x="4663041" y="427027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3" name="Oval 92">
              <a:extLst>
                <a:ext uri="{FF2B5EF4-FFF2-40B4-BE49-F238E27FC236}">
                  <a16:creationId xmlns:a16="http://schemas.microsoft.com/office/drawing/2014/main" id="{27B97AFD-201F-498F-BC8B-D235B06F0852}"/>
                </a:ext>
              </a:extLst>
            </p:cNvPr>
            <p:cNvSpPr/>
            <p:nvPr/>
          </p:nvSpPr>
          <p:spPr>
            <a:xfrm rot="10960262">
              <a:off x="4901505" y="347599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Oval 93">
              <a:extLst>
                <a:ext uri="{FF2B5EF4-FFF2-40B4-BE49-F238E27FC236}">
                  <a16:creationId xmlns:a16="http://schemas.microsoft.com/office/drawing/2014/main" id="{79C30DCD-62D1-49E2-85AB-CA2B06912128}"/>
                </a:ext>
              </a:extLst>
            </p:cNvPr>
            <p:cNvSpPr/>
            <p:nvPr/>
          </p:nvSpPr>
          <p:spPr>
            <a:xfrm rot="10960262">
              <a:off x="5226031" y="32196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5" name="Oval 94">
              <a:extLst>
                <a:ext uri="{FF2B5EF4-FFF2-40B4-BE49-F238E27FC236}">
                  <a16:creationId xmlns:a16="http://schemas.microsoft.com/office/drawing/2014/main" id="{68205BF4-0FF7-45A4-ACFF-96611B4CF26B}"/>
                </a:ext>
              </a:extLst>
            </p:cNvPr>
            <p:cNvSpPr/>
            <p:nvPr/>
          </p:nvSpPr>
          <p:spPr>
            <a:xfrm rot="10960262">
              <a:off x="4141302" y="464141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6" name="Oval 95">
              <a:extLst>
                <a:ext uri="{FF2B5EF4-FFF2-40B4-BE49-F238E27FC236}">
                  <a16:creationId xmlns:a16="http://schemas.microsoft.com/office/drawing/2014/main" id="{E6CEB594-9F55-4B12-B9E5-05BD086F6271}"/>
                </a:ext>
              </a:extLst>
            </p:cNvPr>
            <p:cNvSpPr/>
            <p:nvPr/>
          </p:nvSpPr>
          <p:spPr>
            <a:xfrm rot="10960262">
              <a:off x="3680511" y="51595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Oval 96">
              <a:extLst>
                <a:ext uri="{FF2B5EF4-FFF2-40B4-BE49-F238E27FC236}">
                  <a16:creationId xmlns:a16="http://schemas.microsoft.com/office/drawing/2014/main" id="{8787E3EC-2F71-4B6D-8C3C-5A8B597F99CC}"/>
                </a:ext>
              </a:extLst>
            </p:cNvPr>
            <p:cNvSpPr/>
            <p:nvPr/>
          </p:nvSpPr>
          <p:spPr>
            <a:xfrm rot="10960262">
              <a:off x="3370328" y="54841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8" name="Oval 97">
              <a:extLst>
                <a:ext uri="{FF2B5EF4-FFF2-40B4-BE49-F238E27FC236}">
                  <a16:creationId xmlns:a16="http://schemas.microsoft.com/office/drawing/2014/main" id="{3E5D786E-ABA6-42AB-A142-4AFA04023905}"/>
                </a:ext>
              </a:extLst>
            </p:cNvPr>
            <p:cNvSpPr/>
            <p:nvPr/>
          </p:nvSpPr>
          <p:spPr>
            <a:xfrm rot="10960262">
              <a:off x="3189238" y="56580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9" name="Oval 98">
              <a:extLst>
                <a:ext uri="{FF2B5EF4-FFF2-40B4-BE49-F238E27FC236}">
                  <a16:creationId xmlns:a16="http://schemas.microsoft.com/office/drawing/2014/main" id="{ADFF376B-F7BC-4CE6-A176-72237CD59396}"/>
                </a:ext>
              </a:extLst>
            </p:cNvPr>
            <p:cNvSpPr/>
            <p:nvPr/>
          </p:nvSpPr>
          <p:spPr>
            <a:xfrm rot="10960262">
              <a:off x="4783161" y="39924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0" name="Oval 99">
              <a:extLst>
                <a:ext uri="{FF2B5EF4-FFF2-40B4-BE49-F238E27FC236}">
                  <a16:creationId xmlns:a16="http://schemas.microsoft.com/office/drawing/2014/main" id="{A4842830-4BCC-4459-B8EA-A9B06CB4B4C5}"/>
                </a:ext>
              </a:extLst>
            </p:cNvPr>
            <p:cNvSpPr/>
            <p:nvPr/>
          </p:nvSpPr>
          <p:spPr>
            <a:xfrm rot="10960262">
              <a:off x="5236770" y="337026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 name="Oval 100">
              <a:extLst>
                <a:ext uri="{FF2B5EF4-FFF2-40B4-BE49-F238E27FC236}">
                  <a16:creationId xmlns:a16="http://schemas.microsoft.com/office/drawing/2014/main" id="{D9F6E366-9933-4D0B-990C-BF89B94BFFB6}"/>
                </a:ext>
              </a:extLst>
            </p:cNvPr>
            <p:cNvSpPr/>
            <p:nvPr/>
          </p:nvSpPr>
          <p:spPr>
            <a:xfrm rot="10960262">
              <a:off x="5690379" y="274812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cxnSp>
        <p:nvCxnSpPr>
          <p:cNvPr id="108" name="Straight Arrow Connector 107">
            <a:extLst>
              <a:ext uri="{FF2B5EF4-FFF2-40B4-BE49-F238E27FC236}">
                <a16:creationId xmlns:a16="http://schemas.microsoft.com/office/drawing/2014/main" id="{9D7A2878-3587-4DB4-B81B-0FFDAF89C429}"/>
              </a:ext>
            </a:extLst>
          </p:cNvPr>
          <p:cNvCxnSpPr>
            <a:cxnSpLocks/>
            <a:endCxn id="114" idx="6"/>
          </p:cNvCxnSpPr>
          <p:nvPr/>
        </p:nvCxnSpPr>
        <p:spPr>
          <a:xfrm flipV="1">
            <a:off x="6826480" y="3831085"/>
            <a:ext cx="932519" cy="123403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E08A935-56B3-42CC-855D-217037EBCD9D}"/>
              </a:ext>
            </a:extLst>
          </p:cNvPr>
          <p:cNvCxnSpPr>
            <a:cxnSpLocks/>
            <a:endCxn id="114" idx="0"/>
          </p:cNvCxnSpPr>
          <p:nvPr/>
        </p:nvCxnSpPr>
        <p:spPr>
          <a:xfrm flipH="1" flipV="1">
            <a:off x="6580040" y="4873257"/>
            <a:ext cx="249846" cy="1699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A5AB54B5-CB4E-47DA-9203-44D370E7EEF9}"/>
              </a:ext>
            </a:extLst>
          </p:cNvPr>
          <p:cNvSpPr/>
          <p:nvPr/>
        </p:nvSpPr>
        <p:spPr>
          <a:xfrm rot="18402151">
            <a:off x="5298318" y="4743557"/>
            <a:ext cx="3080356" cy="64473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0FCCB154-5CEE-487B-9DCA-9CE3BDEF3E59}"/>
              </a:ext>
            </a:extLst>
          </p:cNvPr>
          <p:cNvGrpSpPr/>
          <p:nvPr/>
        </p:nvGrpSpPr>
        <p:grpSpPr>
          <a:xfrm>
            <a:off x="6682986" y="4894262"/>
            <a:ext cx="322729" cy="322729"/>
            <a:chOff x="2140772" y="3939091"/>
            <a:chExt cx="322729" cy="322729"/>
          </a:xfrm>
        </p:grpSpPr>
        <p:cxnSp>
          <p:nvCxnSpPr>
            <p:cNvPr id="103" name="Straight Connector 102">
              <a:extLst>
                <a:ext uri="{FF2B5EF4-FFF2-40B4-BE49-F238E27FC236}">
                  <a16:creationId xmlns:a16="http://schemas.microsoft.com/office/drawing/2014/main" id="{4DDF1591-3062-4FEC-B2F0-6FD5B7B92E33}"/>
                </a:ext>
              </a:extLst>
            </p:cNvPr>
            <p:cNvCxnSpPr>
              <a:cxnSpLocks/>
            </p:cNvCxnSpPr>
            <p:nvPr/>
          </p:nvCxnSpPr>
          <p:spPr>
            <a:xfrm>
              <a:off x="2140772" y="4100456"/>
              <a:ext cx="322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26A6086-9827-4C69-B620-A834C3DDD7A1}"/>
                </a:ext>
              </a:extLst>
            </p:cNvPr>
            <p:cNvCxnSpPr>
              <a:cxnSpLocks/>
            </p:cNvCxnSpPr>
            <p:nvPr/>
          </p:nvCxnSpPr>
          <p:spPr>
            <a:xfrm rot="5400000">
              <a:off x="2140772" y="4100456"/>
              <a:ext cx="322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7" name="Audio 116">
            <a:hlinkClick r:id="" action="ppaction://media"/>
            <a:extLst>
              <a:ext uri="{FF2B5EF4-FFF2-40B4-BE49-F238E27FC236}">
                <a16:creationId xmlns:a16="http://schemas.microsoft.com/office/drawing/2014/main" id="{7F57027B-C4EE-4217-99E6-85EC067ED7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cxnSp>
        <p:nvCxnSpPr>
          <p:cNvPr id="119" name="Straight Arrow Connector 118">
            <a:extLst>
              <a:ext uri="{FF2B5EF4-FFF2-40B4-BE49-F238E27FC236}">
                <a16:creationId xmlns:a16="http://schemas.microsoft.com/office/drawing/2014/main" id="{B12DA0E7-D826-4B14-9584-91834E76988A}"/>
              </a:ext>
            </a:extLst>
          </p:cNvPr>
          <p:cNvCxnSpPr/>
          <p:nvPr/>
        </p:nvCxnSpPr>
        <p:spPr>
          <a:xfrm flipV="1">
            <a:off x="6442442" y="3988758"/>
            <a:ext cx="0" cy="22698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A1EAC73-40DE-4D66-907A-1E8B3C052D00}"/>
              </a:ext>
            </a:extLst>
          </p:cNvPr>
          <p:cNvCxnSpPr>
            <a:cxnSpLocks/>
          </p:cNvCxnSpPr>
          <p:nvPr/>
        </p:nvCxnSpPr>
        <p:spPr>
          <a:xfrm rot="5400000" flipV="1">
            <a:off x="7219187" y="4763867"/>
            <a:ext cx="0" cy="22698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125388"/>
    </mc:Choice>
    <mc:Fallback xmlns="">
      <p:transition spd="slow" advTm="125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17"/>
                </p:tgtEl>
              </p:cMediaNode>
            </p:audio>
          </p:childTnLst>
        </p:cTn>
      </p:par>
    </p:tnLst>
    <p:bldLst>
      <p:bldP spid="1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we had this data</a:t>
            </a:r>
          </a:p>
          <a:p>
            <a:pPr lvl="1"/>
            <a:r>
              <a:rPr lang="en-US" dirty="0"/>
              <a:t>There seems to be a weaker relationship between the readings</a:t>
            </a:r>
          </a:p>
          <a:p>
            <a:pPr lvl="1"/>
            <a:endParaRPr lang="en-US" dirty="0"/>
          </a:p>
          <a:p>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sp>
        <p:nvSpPr>
          <p:cNvPr id="8" name="Oval 7">
            <a:extLst>
              <a:ext uri="{FF2B5EF4-FFF2-40B4-BE49-F238E27FC236}">
                <a16:creationId xmlns:a16="http://schemas.microsoft.com/office/drawing/2014/main" id="{81B11108-8894-417A-A925-1EDF4D4C9672}"/>
              </a:ext>
            </a:extLst>
          </p:cNvPr>
          <p:cNvSpPr/>
          <p:nvPr/>
        </p:nvSpPr>
        <p:spPr>
          <a:xfrm>
            <a:off x="7113701" y="38297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2367691-9A65-477F-AD61-9BB3492E0998}"/>
              </a:ext>
            </a:extLst>
          </p:cNvPr>
          <p:cNvSpPr/>
          <p:nvPr/>
        </p:nvSpPr>
        <p:spPr>
          <a:xfrm>
            <a:off x="7266101" y="398212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Oval 19">
            <a:extLst>
              <a:ext uri="{FF2B5EF4-FFF2-40B4-BE49-F238E27FC236}">
                <a16:creationId xmlns:a16="http://schemas.microsoft.com/office/drawing/2014/main" id="{0DD9EF49-4C4E-4A7F-9867-23CC1CDCAA3B}"/>
              </a:ext>
            </a:extLst>
          </p:cNvPr>
          <p:cNvSpPr/>
          <p:nvPr/>
        </p:nvSpPr>
        <p:spPr>
          <a:xfrm>
            <a:off x="6646030" y="36450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Oval 20">
            <a:extLst>
              <a:ext uri="{FF2B5EF4-FFF2-40B4-BE49-F238E27FC236}">
                <a16:creationId xmlns:a16="http://schemas.microsoft.com/office/drawing/2014/main" id="{9DCFB9AE-49A8-4578-8C9B-D01BD74FDF54}"/>
              </a:ext>
            </a:extLst>
          </p:cNvPr>
          <p:cNvSpPr/>
          <p:nvPr/>
        </p:nvSpPr>
        <p:spPr>
          <a:xfrm>
            <a:off x="6869861" y="45433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1E5A3AFF-09CD-41B6-BE62-8AF2CAE1DDDA}"/>
              </a:ext>
            </a:extLst>
          </p:cNvPr>
          <p:cNvSpPr/>
          <p:nvPr/>
        </p:nvSpPr>
        <p:spPr>
          <a:xfrm>
            <a:off x="7203347" y="441422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a:extLst>
              <a:ext uri="{FF2B5EF4-FFF2-40B4-BE49-F238E27FC236}">
                <a16:creationId xmlns:a16="http://schemas.microsoft.com/office/drawing/2014/main" id="{06B48C1C-29A9-4A19-9DFA-C8336259FAAB}"/>
              </a:ext>
            </a:extLst>
          </p:cNvPr>
          <p:cNvSpPr/>
          <p:nvPr/>
        </p:nvSpPr>
        <p:spPr>
          <a:xfrm>
            <a:off x="7119078" y="482481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Oval 23">
            <a:extLst>
              <a:ext uri="{FF2B5EF4-FFF2-40B4-BE49-F238E27FC236}">
                <a16:creationId xmlns:a16="http://schemas.microsoft.com/office/drawing/2014/main" id="{03792959-9547-4539-AB11-3D126771C9FE}"/>
              </a:ext>
            </a:extLst>
          </p:cNvPr>
          <p:cNvSpPr/>
          <p:nvPr/>
        </p:nvSpPr>
        <p:spPr>
          <a:xfrm>
            <a:off x="6970262" y="520312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a:extLst>
              <a:ext uri="{FF2B5EF4-FFF2-40B4-BE49-F238E27FC236}">
                <a16:creationId xmlns:a16="http://schemas.microsoft.com/office/drawing/2014/main" id="{398B1E4B-DCF0-468C-B4D8-78BB4AE5BF75}"/>
              </a:ext>
            </a:extLst>
          </p:cNvPr>
          <p:cNvSpPr/>
          <p:nvPr/>
        </p:nvSpPr>
        <p:spPr>
          <a:xfrm>
            <a:off x="7097418" y="59991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a:extLst>
              <a:ext uri="{FF2B5EF4-FFF2-40B4-BE49-F238E27FC236}">
                <a16:creationId xmlns:a16="http://schemas.microsoft.com/office/drawing/2014/main" id="{3B0B675C-F316-422B-A0BA-CE7894CD6E4E}"/>
              </a:ext>
            </a:extLst>
          </p:cNvPr>
          <p:cNvSpPr/>
          <p:nvPr/>
        </p:nvSpPr>
        <p:spPr>
          <a:xfrm>
            <a:off x="6543933" y="59669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a:extLst>
              <a:ext uri="{FF2B5EF4-FFF2-40B4-BE49-F238E27FC236}">
                <a16:creationId xmlns:a16="http://schemas.microsoft.com/office/drawing/2014/main" id="{E93C466B-9475-4040-B7B1-C2029ADC5121}"/>
              </a:ext>
            </a:extLst>
          </p:cNvPr>
          <p:cNvSpPr/>
          <p:nvPr/>
        </p:nvSpPr>
        <p:spPr>
          <a:xfrm>
            <a:off x="6125781" y="587548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D2FB15E9-761C-438B-A463-94456A99DA86}"/>
              </a:ext>
            </a:extLst>
          </p:cNvPr>
          <p:cNvSpPr/>
          <p:nvPr/>
        </p:nvSpPr>
        <p:spPr>
          <a:xfrm>
            <a:off x="6278181" y="602788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D5E20036-965E-4A8E-8908-7856D4943289}"/>
              </a:ext>
            </a:extLst>
          </p:cNvPr>
          <p:cNvSpPr/>
          <p:nvPr/>
        </p:nvSpPr>
        <p:spPr>
          <a:xfrm>
            <a:off x="6190327" y="552048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Oval 29">
            <a:extLst>
              <a:ext uri="{FF2B5EF4-FFF2-40B4-BE49-F238E27FC236}">
                <a16:creationId xmlns:a16="http://schemas.microsoft.com/office/drawing/2014/main" id="{3CDD8FE8-B7A6-4999-98FD-4B730B4C539F}"/>
              </a:ext>
            </a:extLst>
          </p:cNvPr>
          <p:cNvSpPr/>
          <p:nvPr/>
        </p:nvSpPr>
        <p:spPr>
          <a:xfrm>
            <a:off x="5904147" y="405027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Oval 30">
            <a:extLst>
              <a:ext uri="{FF2B5EF4-FFF2-40B4-BE49-F238E27FC236}">
                <a16:creationId xmlns:a16="http://schemas.microsoft.com/office/drawing/2014/main" id="{51A43D77-9631-4FCC-9C2A-599797DDFF5D}"/>
              </a:ext>
            </a:extLst>
          </p:cNvPr>
          <p:cNvSpPr/>
          <p:nvPr/>
        </p:nvSpPr>
        <p:spPr>
          <a:xfrm>
            <a:off x="7877675" y="592120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Oval 31">
            <a:extLst>
              <a:ext uri="{FF2B5EF4-FFF2-40B4-BE49-F238E27FC236}">
                <a16:creationId xmlns:a16="http://schemas.microsoft.com/office/drawing/2014/main" id="{B6053466-9B18-48A2-AE62-E556D80537B0}"/>
              </a:ext>
            </a:extLst>
          </p:cNvPr>
          <p:cNvSpPr/>
          <p:nvPr/>
        </p:nvSpPr>
        <p:spPr>
          <a:xfrm>
            <a:off x="6798430" y="358906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Oval 32">
            <a:extLst>
              <a:ext uri="{FF2B5EF4-FFF2-40B4-BE49-F238E27FC236}">
                <a16:creationId xmlns:a16="http://schemas.microsoft.com/office/drawing/2014/main" id="{E9EABECB-A1B6-4CBC-BA6B-A8F7BDC75840}"/>
              </a:ext>
            </a:extLst>
          </p:cNvPr>
          <p:cNvSpPr/>
          <p:nvPr/>
        </p:nvSpPr>
        <p:spPr>
          <a:xfrm>
            <a:off x="6684204" y="54113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Oval 33">
            <a:extLst>
              <a:ext uri="{FF2B5EF4-FFF2-40B4-BE49-F238E27FC236}">
                <a16:creationId xmlns:a16="http://schemas.microsoft.com/office/drawing/2014/main" id="{A79FF3FF-AA41-45F6-8D3F-63620BA14F4A}"/>
              </a:ext>
            </a:extLst>
          </p:cNvPr>
          <p:cNvSpPr/>
          <p:nvPr/>
        </p:nvSpPr>
        <p:spPr>
          <a:xfrm>
            <a:off x="6907801" y="569386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Oval 34">
            <a:extLst>
              <a:ext uri="{FF2B5EF4-FFF2-40B4-BE49-F238E27FC236}">
                <a16:creationId xmlns:a16="http://schemas.microsoft.com/office/drawing/2014/main" id="{A0F56A4D-D491-4151-A5DB-A3F9F628EF47}"/>
              </a:ext>
            </a:extLst>
          </p:cNvPr>
          <p:cNvSpPr/>
          <p:nvPr/>
        </p:nvSpPr>
        <p:spPr>
          <a:xfrm>
            <a:off x="7381896" y="567118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Oval 35">
            <a:extLst>
              <a:ext uri="{FF2B5EF4-FFF2-40B4-BE49-F238E27FC236}">
                <a16:creationId xmlns:a16="http://schemas.microsoft.com/office/drawing/2014/main" id="{127BBA94-3BB1-453F-A691-21AD6334E0C0}"/>
              </a:ext>
            </a:extLst>
          </p:cNvPr>
          <p:cNvSpPr/>
          <p:nvPr/>
        </p:nvSpPr>
        <p:spPr>
          <a:xfrm>
            <a:off x="6273489" y="48181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Oval 36">
            <a:extLst>
              <a:ext uri="{FF2B5EF4-FFF2-40B4-BE49-F238E27FC236}">
                <a16:creationId xmlns:a16="http://schemas.microsoft.com/office/drawing/2014/main" id="{2C0E6BE1-B6A1-4F38-B039-C69C11C770C1}"/>
              </a:ext>
            </a:extLst>
          </p:cNvPr>
          <p:cNvSpPr/>
          <p:nvPr/>
        </p:nvSpPr>
        <p:spPr>
          <a:xfrm>
            <a:off x="5435957" y="46198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Oval 37">
            <a:extLst>
              <a:ext uri="{FF2B5EF4-FFF2-40B4-BE49-F238E27FC236}">
                <a16:creationId xmlns:a16="http://schemas.microsoft.com/office/drawing/2014/main" id="{FEDA8280-72E1-4163-8537-263D161E5000}"/>
              </a:ext>
            </a:extLst>
          </p:cNvPr>
          <p:cNvSpPr/>
          <p:nvPr/>
        </p:nvSpPr>
        <p:spPr>
          <a:xfrm>
            <a:off x="6733618" y="441778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629BDD84-1F5D-488A-BE9C-244DFBC4BF57}"/>
              </a:ext>
            </a:extLst>
          </p:cNvPr>
          <p:cNvSpPr/>
          <p:nvPr/>
        </p:nvSpPr>
        <p:spPr>
          <a:xfrm>
            <a:off x="6918291" y="43873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80AA1347-43DD-4800-94CF-6E73B75504BD}"/>
              </a:ext>
            </a:extLst>
          </p:cNvPr>
          <p:cNvSpPr/>
          <p:nvPr/>
        </p:nvSpPr>
        <p:spPr>
          <a:xfrm>
            <a:off x="6896262" y="310629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5F7E07E7-80A3-42F7-B6B7-E0446D0F3810}"/>
              </a:ext>
            </a:extLst>
          </p:cNvPr>
          <p:cNvSpPr/>
          <p:nvPr/>
        </p:nvSpPr>
        <p:spPr>
          <a:xfrm>
            <a:off x="7362941" y="363784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A2DC916B-EB90-4082-A435-FAB821364DC7}"/>
              </a:ext>
            </a:extLst>
          </p:cNvPr>
          <p:cNvSpPr/>
          <p:nvPr/>
        </p:nvSpPr>
        <p:spPr>
          <a:xfrm>
            <a:off x="7698222" y="362887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40C42866-E58E-4BE1-BE68-5C5E0BDEE96E}"/>
              </a:ext>
            </a:extLst>
          </p:cNvPr>
          <p:cNvSpPr/>
          <p:nvPr/>
        </p:nvSpPr>
        <p:spPr>
          <a:xfrm>
            <a:off x="8118759" y="49370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FF238C96-3C53-4986-A091-E6F8E2A21C41}"/>
              </a:ext>
            </a:extLst>
          </p:cNvPr>
          <p:cNvSpPr/>
          <p:nvPr/>
        </p:nvSpPr>
        <p:spPr>
          <a:xfrm>
            <a:off x="7529684" y="424564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8E713DF4-37BD-48C3-910A-1E300588D72D}"/>
              </a:ext>
            </a:extLst>
          </p:cNvPr>
          <p:cNvSpPr/>
          <p:nvPr/>
        </p:nvSpPr>
        <p:spPr>
          <a:xfrm>
            <a:off x="7638521" y="477409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65145B75-DEF5-4A53-BE18-E87F6C6AC0BA}"/>
              </a:ext>
            </a:extLst>
          </p:cNvPr>
          <p:cNvSpPr/>
          <p:nvPr/>
        </p:nvSpPr>
        <p:spPr>
          <a:xfrm>
            <a:off x="6790952" y="582132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C5515E1B-2C13-40A9-9C78-17B5669752EA}"/>
              </a:ext>
            </a:extLst>
          </p:cNvPr>
          <p:cNvSpPr/>
          <p:nvPr/>
        </p:nvSpPr>
        <p:spPr>
          <a:xfrm>
            <a:off x="5846110" y="590770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7F5E1F62-978F-4D4E-9E37-59E4E7340C94}"/>
              </a:ext>
            </a:extLst>
          </p:cNvPr>
          <p:cNvSpPr/>
          <p:nvPr/>
        </p:nvSpPr>
        <p:spPr>
          <a:xfrm>
            <a:off x="5815632" y="611388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B4E64DD2-A85A-4A96-9F58-20E92B4A322E}"/>
              </a:ext>
            </a:extLst>
          </p:cNvPr>
          <p:cNvSpPr/>
          <p:nvPr/>
        </p:nvSpPr>
        <p:spPr>
          <a:xfrm>
            <a:off x="5914246" y="558855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742F5AB2-70FD-47CE-8B6F-B553E1A6D753}"/>
              </a:ext>
            </a:extLst>
          </p:cNvPr>
          <p:cNvSpPr/>
          <p:nvPr/>
        </p:nvSpPr>
        <p:spPr>
          <a:xfrm>
            <a:off x="6141956" y="50417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331C9489-6F97-48C9-BD76-DFB63C685243}"/>
              </a:ext>
            </a:extLst>
          </p:cNvPr>
          <p:cNvSpPr/>
          <p:nvPr/>
        </p:nvSpPr>
        <p:spPr>
          <a:xfrm>
            <a:off x="6513300" y="45163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4A8FBDED-9507-43FA-8DE0-EDFF6A9C91CA}"/>
              </a:ext>
            </a:extLst>
          </p:cNvPr>
          <p:cNvSpPr/>
          <p:nvPr/>
        </p:nvSpPr>
        <p:spPr>
          <a:xfrm>
            <a:off x="7812334" y="456988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1D090B37-62D1-4264-9BAD-9A25683C384E}"/>
              </a:ext>
            </a:extLst>
          </p:cNvPr>
          <p:cNvSpPr/>
          <p:nvPr/>
        </p:nvSpPr>
        <p:spPr>
          <a:xfrm>
            <a:off x="7513598" y="345493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02AEFB03-7BC6-4EF0-9FDF-2C245CEC251E}"/>
              </a:ext>
            </a:extLst>
          </p:cNvPr>
          <p:cNvSpPr/>
          <p:nvPr/>
        </p:nvSpPr>
        <p:spPr>
          <a:xfrm rot="10960262">
            <a:off x="6372234" y="55574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Oval 55">
            <a:extLst>
              <a:ext uri="{FF2B5EF4-FFF2-40B4-BE49-F238E27FC236}">
                <a16:creationId xmlns:a16="http://schemas.microsoft.com/office/drawing/2014/main" id="{7FA99B75-930C-46B4-B5CF-72BAAD93C593}"/>
              </a:ext>
            </a:extLst>
          </p:cNvPr>
          <p:cNvSpPr/>
          <p:nvPr/>
        </p:nvSpPr>
        <p:spPr>
          <a:xfrm rot="10960262">
            <a:off x="5752589" y="505500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7" name="Oval 56">
            <a:extLst>
              <a:ext uri="{FF2B5EF4-FFF2-40B4-BE49-F238E27FC236}">
                <a16:creationId xmlns:a16="http://schemas.microsoft.com/office/drawing/2014/main" id="{845048AE-5636-446B-8D3E-D1CDA529F573}"/>
              </a:ext>
            </a:extLst>
          </p:cNvPr>
          <p:cNvSpPr/>
          <p:nvPr/>
        </p:nvSpPr>
        <p:spPr>
          <a:xfrm rot="10960262">
            <a:off x="6222867" y="337851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8" name="Oval 57">
            <a:extLst>
              <a:ext uri="{FF2B5EF4-FFF2-40B4-BE49-F238E27FC236}">
                <a16:creationId xmlns:a16="http://schemas.microsoft.com/office/drawing/2014/main" id="{EAA06C86-48A1-492F-ACF6-B6270280287A}"/>
              </a:ext>
            </a:extLst>
          </p:cNvPr>
          <p:cNvSpPr/>
          <p:nvPr/>
        </p:nvSpPr>
        <p:spPr>
          <a:xfrm rot="10960262">
            <a:off x="6649063" y="48560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9" name="Oval 58">
            <a:extLst>
              <a:ext uri="{FF2B5EF4-FFF2-40B4-BE49-F238E27FC236}">
                <a16:creationId xmlns:a16="http://schemas.microsoft.com/office/drawing/2014/main" id="{84C0DD97-BDD5-4B0C-A52F-5A35DBE16E60}"/>
              </a:ext>
            </a:extLst>
          </p:cNvPr>
          <p:cNvSpPr/>
          <p:nvPr/>
        </p:nvSpPr>
        <p:spPr>
          <a:xfrm rot="10960262">
            <a:off x="6209925" y="419222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0" name="Oval 59">
            <a:extLst>
              <a:ext uri="{FF2B5EF4-FFF2-40B4-BE49-F238E27FC236}">
                <a16:creationId xmlns:a16="http://schemas.microsoft.com/office/drawing/2014/main" id="{4C2503F0-8DC8-4FF6-82FB-C2BA8A20AD02}"/>
              </a:ext>
            </a:extLst>
          </p:cNvPr>
          <p:cNvSpPr/>
          <p:nvPr/>
        </p:nvSpPr>
        <p:spPr>
          <a:xfrm rot="10960262">
            <a:off x="5595546" y="387460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1" name="Oval 60">
            <a:extLst>
              <a:ext uri="{FF2B5EF4-FFF2-40B4-BE49-F238E27FC236}">
                <a16:creationId xmlns:a16="http://schemas.microsoft.com/office/drawing/2014/main" id="{93759CB8-B32C-4DC4-A562-8A6E2F5DA16E}"/>
              </a:ext>
            </a:extLst>
          </p:cNvPr>
          <p:cNvSpPr/>
          <p:nvPr/>
        </p:nvSpPr>
        <p:spPr>
          <a:xfrm rot="10960262">
            <a:off x="6579520" y="41922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2" name="Oval 61">
            <a:extLst>
              <a:ext uri="{FF2B5EF4-FFF2-40B4-BE49-F238E27FC236}">
                <a16:creationId xmlns:a16="http://schemas.microsoft.com/office/drawing/2014/main" id="{C2BD6A29-662B-49EC-B061-79434D40D009}"/>
              </a:ext>
            </a:extLst>
          </p:cNvPr>
          <p:cNvSpPr/>
          <p:nvPr/>
        </p:nvSpPr>
        <p:spPr>
          <a:xfrm rot="10960262">
            <a:off x="6860000" y="391274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3" name="Oval 62">
            <a:extLst>
              <a:ext uri="{FF2B5EF4-FFF2-40B4-BE49-F238E27FC236}">
                <a16:creationId xmlns:a16="http://schemas.microsoft.com/office/drawing/2014/main" id="{7A69F9E7-BA15-4B1E-83C8-4EB428F349AE}"/>
              </a:ext>
            </a:extLst>
          </p:cNvPr>
          <p:cNvSpPr/>
          <p:nvPr/>
        </p:nvSpPr>
        <p:spPr>
          <a:xfrm rot="10960262">
            <a:off x="7168706" y="37207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4" name="Oval 63">
            <a:extLst>
              <a:ext uri="{FF2B5EF4-FFF2-40B4-BE49-F238E27FC236}">
                <a16:creationId xmlns:a16="http://schemas.microsoft.com/office/drawing/2014/main" id="{2DC04523-3555-41F4-A3E3-69FD7FF5A224}"/>
              </a:ext>
            </a:extLst>
          </p:cNvPr>
          <p:cNvSpPr/>
          <p:nvPr/>
        </p:nvSpPr>
        <p:spPr>
          <a:xfrm rot="10960262">
            <a:off x="7908853" y="556828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Oval 64">
            <a:extLst>
              <a:ext uri="{FF2B5EF4-FFF2-40B4-BE49-F238E27FC236}">
                <a16:creationId xmlns:a16="http://schemas.microsoft.com/office/drawing/2014/main" id="{238D0B16-BC7B-46CE-8F94-431B6F18430C}"/>
              </a:ext>
            </a:extLst>
          </p:cNvPr>
          <p:cNvSpPr/>
          <p:nvPr/>
        </p:nvSpPr>
        <p:spPr>
          <a:xfrm rot="10960262">
            <a:off x="7309284" y="340061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D520BB8B-8AD8-4400-B4F5-3F93DE747D21}"/>
              </a:ext>
            </a:extLst>
          </p:cNvPr>
          <p:cNvSpPr/>
          <p:nvPr/>
        </p:nvSpPr>
        <p:spPr>
          <a:xfrm rot="10960262">
            <a:off x="7406984" y="394142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Oval 66">
            <a:extLst>
              <a:ext uri="{FF2B5EF4-FFF2-40B4-BE49-F238E27FC236}">
                <a16:creationId xmlns:a16="http://schemas.microsoft.com/office/drawing/2014/main" id="{810100D0-1976-4A08-8B97-02D5E1BADD40}"/>
              </a:ext>
            </a:extLst>
          </p:cNvPr>
          <p:cNvSpPr/>
          <p:nvPr/>
        </p:nvSpPr>
        <p:spPr>
          <a:xfrm rot="10960262">
            <a:off x="7143137" y="55820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Oval 67">
            <a:extLst>
              <a:ext uri="{FF2B5EF4-FFF2-40B4-BE49-F238E27FC236}">
                <a16:creationId xmlns:a16="http://schemas.microsoft.com/office/drawing/2014/main" id="{F80D2D70-8544-4311-99AA-13EB30FFF0E5}"/>
              </a:ext>
            </a:extLst>
          </p:cNvPr>
          <p:cNvSpPr/>
          <p:nvPr/>
        </p:nvSpPr>
        <p:spPr>
          <a:xfrm rot="10960262">
            <a:off x="7483611" y="447312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Oval 68">
            <a:extLst>
              <a:ext uri="{FF2B5EF4-FFF2-40B4-BE49-F238E27FC236}">
                <a16:creationId xmlns:a16="http://schemas.microsoft.com/office/drawing/2014/main" id="{AF445DD6-E9AF-45EE-B9A8-B9D666CD9D1A}"/>
              </a:ext>
            </a:extLst>
          </p:cNvPr>
          <p:cNvSpPr/>
          <p:nvPr/>
        </p:nvSpPr>
        <p:spPr>
          <a:xfrm rot="10960262">
            <a:off x="7180292" y="424179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Oval 69">
            <a:extLst>
              <a:ext uri="{FF2B5EF4-FFF2-40B4-BE49-F238E27FC236}">
                <a16:creationId xmlns:a16="http://schemas.microsoft.com/office/drawing/2014/main" id="{603A2BD7-819C-4994-9BCF-1A9239CF7B95}"/>
              </a:ext>
            </a:extLst>
          </p:cNvPr>
          <p:cNvSpPr/>
          <p:nvPr/>
        </p:nvSpPr>
        <p:spPr>
          <a:xfrm rot="10960262">
            <a:off x="6861214" y="411742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1" name="Oval 70">
            <a:extLst>
              <a:ext uri="{FF2B5EF4-FFF2-40B4-BE49-F238E27FC236}">
                <a16:creationId xmlns:a16="http://schemas.microsoft.com/office/drawing/2014/main" id="{F0792DE6-4431-4058-9BDC-C67710E5D963}"/>
              </a:ext>
            </a:extLst>
          </p:cNvPr>
          <p:cNvSpPr/>
          <p:nvPr/>
        </p:nvSpPr>
        <p:spPr>
          <a:xfrm rot="10960262">
            <a:off x="6183858" y="395493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2" name="Oval 71">
            <a:extLst>
              <a:ext uri="{FF2B5EF4-FFF2-40B4-BE49-F238E27FC236}">
                <a16:creationId xmlns:a16="http://schemas.microsoft.com/office/drawing/2014/main" id="{D94F3993-207A-414A-8BB2-9749A8B2F54F}"/>
              </a:ext>
            </a:extLst>
          </p:cNvPr>
          <p:cNvSpPr/>
          <p:nvPr/>
        </p:nvSpPr>
        <p:spPr>
          <a:xfrm rot="10960262">
            <a:off x="7379815" y="473196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Oval 72">
            <a:extLst>
              <a:ext uri="{FF2B5EF4-FFF2-40B4-BE49-F238E27FC236}">
                <a16:creationId xmlns:a16="http://schemas.microsoft.com/office/drawing/2014/main" id="{2C7A0CFD-7316-46C5-AB88-6E3F12FC986B}"/>
              </a:ext>
            </a:extLst>
          </p:cNvPr>
          <p:cNvSpPr/>
          <p:nvPr/>
        </p:nvSpPr>
        <p:spPr>
          <a:xfrm rot="10960262">
            <a:off x="6949217" y="465463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4" name="Oval 73">
            <a:extLst>
              <a:ext uri="{FF2B5EF4-FFF2-40B4-BE49-F238E27FC236}">
                <a16:creationId xmlns:a16="http://schemas.microsoft.com/office/drawing/2014/main" id="{10146315-9767-47AF-95B7-01269F01831A}"/>
              </a:ext>
            </a:extLst>
          </p:cNvPr>
          <p:cNvSpPr/>
          <p:nvPr/>
        </p:nvSpPr>
        <p:spPr>
          <a:xfrm rot="10960262">
            <a:off x="7650422" y="49877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6" name="Oval 75">
            <a:extLst>
              <a:ext uri="{FF2B5EF4-FFF2-40B4-BE49-F238E27FC236}">
                <a16:creationId xmlns:a16="http://schemas.microsoft.com/office/drawing/2014/main" id="{81817104-FDEE-44D0-9841-8917E1E767D4}"/>
              </a:ext>
            </a:extLst>
          </p:cNvPr>
          <p:cNvSpPr/>
          <p:nvPr/>
        </p:nvSpPr>
        <p:spPr>
          <a:xfrm rot="10960262">
            <a:off x="6593415" y="500959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E18FF7D9-0855-4C05-9D06-8C0B3F080ED0}"/>
              </a:ext>
            </a:extLst>
          </p:cNvPr>
          <p:cNvSpPr/>
          <p:nvPr/>
        </p:nvSpPr>
        <p:spPr>
          <a:xfrm rot="10960262">
            <a:off x="6529456" y="518789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4BBF08E6-A02B-4B70-91EF-229CA825A087}"/>
              </a:ext>
            </a:extLst>
          </p:cNvPr>
          <p:cNvSpPr/>
          <p:nvPr/>
        </p:nvSpPr>
        <p:spPr>
          <a:xfrm rot="10960262">
            <a:off x="6822407" y="626426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Oval 78">
            <a:extLst>
              <a:ext uri="{FF2B5EF4-FFF2-40B4-BE49-F238E27FC236}">
                <a16:creationId xmlns:a16="http://schemas.microsoft.com/office/drawing/2014/main" id="{96E897FA-CAA3-4756-AF12-59112C821A32}"/>
              </a:ext>
            </a:extLst>
          </p:cNvPr>
          <p:cNvSpPr/>
          <p:nvPr/>
        </p:nvSpPr>
        <p:spPr>
          <a:xfrm rot="10960262">
            <a:off x="5778988" y="57308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Oval 79">
            <a:extLst>
              <a:ext uri="{FF2B5EF4-FFF2-40B4-BE49-F238E27FC236}">
                <a16:creationId xmlns:a16="http://schemas.microsoft.com/office/drawing/2014/main" id="{943ABF00-FA54-4076-AEC4-AC88A7507B0C}"/>
              </a:ext>
            </a:extLst>
          </p:cNvPr>
          <p:cNvSpPr/>
          <p:nvPr/>
        </p:nvSpPr>
        <p:spPr>
          <a:xfrm rot="10960262">
            <a:off x="5567856" y="535275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E869FD00-2B19-4299-880A-35D915F52C44}"/>
              </a:ext>
            </a:extLst>
          </p:cNvPr>
          <p:cNvSpPr/>
          <p:nvPr/>
        </p:nvSpPr>
        <p:spPr>
          <a:xfrm rot="10960262">
            <a:off x="5472253" y="505739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Oval 81">
            <a:extLst>
              <a:ext uri="{FF2B5EF4-FFF2-40B4-BE49-F238E27FC236}">
                <a16:creationId xmlns:a16="http://schemas.microsoft.com/office/drawing/2014/main" id="{90864996-A0DE-4A81-B079-3AC5F95B582C}"/>
              </a:ext>
            </a:extLst>
          </p:cNvPr>
          <p:cNvSpPr/>
          <p:nvPr/>
        </p:nvSpPr>
        <p:spPr>
          <a:xfrm rot="10960262">
            <a:off x="6587968" y="46647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Oval 82">
            <a:extLst>
              <a:ext uri="{FF2B5EF4-FFF2-40B4-BE49-F238E27FC236}">
                <a16:creationId xmlns:a16="http://schemas.microsoft.com/office/drawing/2014/main" id="{68C45C71-2A1F-4CC8-9851-6572E7CD332C}"/>
              </a:ext>
            </a:extLst>
          </p:cNvPr>
          <p:cNvSpPr/>
          <p:nvPr/>
        </p:nvSpPr>
        <p:spPr>
          <a:xfrm rot="10960262">
            <a:off x="8212280" y="429377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Oval 83">
            <a:extLst>
              <a:ext uri="{FF2B5EF4-FFF2-40B4-BE49-F238E27FC236}">
                <a16:creationId xmlns:a16="http://schemas.microsoft.com/office/drawing/2014/main" id="{18BADF0D-0371-4862-BBD5-BDC31AAF04AB}"/>
              </a:ext>
            </a:extLst>
          </p:cNvPr>
          <p:cNvSpPr/>
          <p:nvPr/>
        </p:nvSpPr>
        <p:spPr>
          <a:xfrm rot="10960262">
            <a:off x="6019396" y="3617137"/>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Oval 84">
            <a:extLst>
              <a:ext uri="{FF2B5EF4-FFF2-40B4-BE49-F238E27FC236}">
                <a16:creationId xmlns:a16="http://schemas.microsoft.com/office/drawing/2014/main" id="{D7AFAADE-8FFA-44B8-94F0-806318C29498}"/>
              </a:ext>
            </a:extLst>
          </p:cNvPr>
          <p:cNvSpPr/>
          <p:nvPr/>
        </p:nvSpPr>
        <p:spPr>
          <a:xfrm rot="10960262">
            <a:off x="8054914" y="380863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E0D227DD-A29B-4925-B41F-EC9F12E7D93E}"/>
              </a:ext>
            </a:extLst>
          </p:cNvPr>
          <p:cNvSpPr/>
          <p:nvPr/>
        </p:nvSpPr>
        <p:spPr>
          <a:xfrm rot="10960262">
            <a:off x="7760403" y="39918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Oval 86">
            <a:extLst>
              <a:ext uri="{FF2B5EF4-FFF2-40B4-BE49-F238E27FC236}">
                <a16:creationId xmlns:a16="http://schemas.microsoft.com/office/drawing/2014/main" id="{426BC7E5-3311-4B7B-B927-58659D01DE7F}"/>
              </a:ext>
            </a:extLst>
          </p:cNvPr>
          <p:cNvSpPr/>
          <p:nvPr/>
        </p:nvSpPr>
        <p:spPr>
          <a:xfrm rot="10960262">
            <a:off x="7399403" y="43920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8" name="Oval 87">
            <a:extLst>
              <a:ext uri="{FF2B5EF4-FFF2-40B4-BE49-F238E27FC236}">
                <a16:creationId xmlns:a16="http://schemas.microsoft.com/office/drawing/2014/main" id="{AE79C4E4-FF75-45BD-B67C-CE3401C3FC49}"/>
              </a:ext>
            </a:extLst>
          </p:cNvPr>
          <p:cNvSpPr/>
          <p:nvPr/>
        </p:nvSpPr>
        <p:spPr>
          <a:xfrm rot="10960262">
            <a:off x="6937045" y="479949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9" name="Oval 88">
            <a:extLst>
              <a:ext uri="{FF2B5EF4-FFF2-40B4-BE49-F238E27FC236}">
                <a16:creationId xmlns:a16="http://schemas.microsoft.com/office/drawing/2014/main" id="{70EA2242-B0D9-4CD3-AEC4-A2B7A3A62F1D}"/>
              </a:ext>
            </a:extLst>
          </p:cNvPr>
          <p:cNvSpPr/>
          <p:nvPr/>
        </p:nvSpPr>
        <p:spPr>
          <a:xfrm rot="10960262">
            <a:off x="7351601" y="525988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val 89">
            <a:extLst>
              <a:ext uri="{FF2B5EF4-FFF2-40B4-BE49-F238E27FC236}">
                <a16:creationId xmlns:a16="http://schemas.microsoft.com/office/drawing/2014/main" id="{ED643934-B660-45E7-BD58-A0B2DE675481}"/>
              </a:ext>
            </a:extLst>
          </p:cNvPr>
          <p:cNvSpPr/>
          <p:nvPr/>
        </p:nvSpPr>
        <p:spPr>
          <a:xfrm rot="10960262">
            <a:off x="5956378" y="5235695"/>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Oval 90">
            <a:extLst>
              <a:ext uri="{FF2B5EF4-FFF2-40B4-BE49-F238E27FC236}">
                <a16:creationId xmlns:a16="http://schemas.microsoft.com/office/drawing/2014/main" id="{34FA8A67-3CED-47DD-85D3-C1A7DBBDE20E}"/>
              </a:ext>
            </a:extLst>
          </p:cNvPr>
          <p:cNvSpPr/>
          <p:nvPr/>
        </p:nvSpPr>
        <p:spPr>
          <a:xfrm rot="10960262">
            <a:off x="6772642" y="477409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2" name="Oval 91">
            <a:extLst>
              <a:ext uri="{FF2B5EF4-FFF2-40B4-BE49-F238E27FC236}">
                <a16:creationId xmlns:a16="http://schemas.microsoft.com/office/drawing/2014/main" id="{C6D4EDFA-3425-4853-9CFB-A5DDBEBF4597}"/>
              </a:ext>
            </a:extLst>
          </p:cNvPr>
          <p:cNvSpPr/>
          <p:nvPr/>
        </p:nvSpPr>
        <p:spPr>
          <a:xfrm rot="10960262">
            <a:off x="6486108" y="387271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3" name="Oval 92">
            <a:extLst>
              <a:ext uri="{FF2B5EF4-FFF2-40B4-BE49-F238E27FC236}">
                <a16:creationId xmlns:a16="http://schemas.microsoft.com/office/drawing/2014/main" id="{27B97AFD-201F-498F-BC8B-D235B06F0852}"/>
              </a:ext>
            </a:extLst>
          </p:cNvPr>
          <p:cNvSpPr/>
          <p:nvPr/>
        </p:nvSpPr>
        <p:spPr>
          <a:xfrm rot="10960262">
            <a:off x="7798224" y="420696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Oval 93">
            <a:extLst>
              <a:ext uri="{FF2B5EF4-FFF2-40B4-BE49-F238E27FC236}">
                <a16:creationId xmlns:a16="http://schemas.microsoft.com/office/drawing/2014/main" id="{79C30DCD-62D1-49E2-85AB-CA2B06912128}"/>
              </a:ext>
            </a:extLst>
          </p:cNvPr>
          <p:cNvSpPr/>
          <p:nvPr/>
        </p:nvSpPr>
        <p:spPr>
          <a:xfrm rot="10960262">
            <a:off x="7531064" y="377900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5" name="Oval 94">
            <a:extLst>
              <a:ext uri="{FF2B5EF4-FFF2-40B4-BE49-F238E27FC236}">
                <a16:creationId xmlns:a16="http://schemas.microsoft.com/office/drawing/2014/main" id="{68205BF4-0FF7-45A4-ACFF-96611B4CF26B}"/>
              </a:ext>
            </a:extLst>
          </p:cNvPr>
          <p:cNvSpPr/>
          <p:nvPr/>
        </p:nvSpPr>
        <p:spPr>
          <a:xfrm rot="10960262">
            <a:off x="5908577" y="448082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6" name="Oval 95">
            <a:extLst>
              <a:ext uri="{FF2B5EF4-FFF2-40B4-BE49-F238E27FC236}">
                <a16:creationId xmlns:a16="http://schemas.microsoft.com/office/drawing/2014/main" id="{E6CEB594-9F55-4B12-B9E5-05BD086F6271}"/>
              </a:ext>
            </a:extLst>
          </p:cNvPr>
          <p:cNvSpPr/>
          <p:nvPr/>
        </p:nvSpPr>
        <p:spPr>
          <a:xfrm rot="10960262">
            <a:off x="6081024" y="476039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Oval 96">
            <a:extLst>
              <a:ext uri="{FF2B5EF4-FFF2-40B4-BE49-F238E27FC236}">
                <a16:creationId xmlns:a16="http://schemas.microsoft.com/office/drawing/2014/main" id="{8787E3EC-2F71-4B6D-8C3C-5A8B597F99CC}"/>
              </a:ext>
            </a:extLst>
          </p:cNvPr>
          <p:cNvSpPr/>
          <p:nvPr/>
        </p:nvSpPr>
        <p:spPr>
          <a:xfrm rot="10960262">
            <a:off x="5201837" y="569948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8" name="Oval 97">
            <a:extLst>
              <a:ext uri="{FF2B5EF4-FFF2-40B4-BE49-F238E27FC236}">
                <a16:creationId xmlns:a16="http://schemas.microsoft.com/office/drawing/2014/main" id="{3E5D786E-ABA6-42AB-A142-4AFA04023905}"/>
              </a:ext>
            </a:extLst>
          </p:cNvPr>
          <p:cNvSpPr/>
          <p:nvPr/>
        </p:nvSpPr>
        <p:spPr>
          <a:xfrm rot="10960262">
            <a:off x="5282770" y="39800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9" name="Oval 98">
            <a:extLst>
              <a:ext uri="{FF2B5EF4-FFF2-40B4-BE49-F238E27FC236}">
                <a16:creationId xmlns:a16="http://schemas.microsoft.com/office/drawing/2014/main" id="{ADFF376B-F7BC-4CE6-A176-72237CD59396}"/>
              </a:ext>
            </a:extLst>
          </p:cNvPr>
          <p:cNvSpPr/>
          <p:nvPr/>
        </p:nvSpPr>
        <p:spPr>
          <a:xfrm rot="10960262">
            <a:off x="7088194" y="45518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0" name="Oval 99">
            <a:extLst>
              <a:ext uri="{FF2B5EF4-FFF2-40B4-BE49-F238E27FC236}">
                <a16:creationId xmlns:a16="http://schemas.microsoft.com/office/drawing/2014/main" id="{A4842830-4BCC-4459-B8EA-A9B06CB4B4C5}"/>
              </a:ext>
            </a:extLst>
          </p:cNvPr>
          <p:cNvSpPr/>
          <p:nvPr/>
        </p:nvSpPr>
        <p:spPr>
          <a:xfrm rot="10960262">
            <a:off x="7541803" y="392966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 name="Oval 100">
            <a:extLst>
              <a:ext uri="{FF2B5EF4-FFF2-40B4-BE49-F238E27FC236}">
                <a16:creationId xmlns:a16="http://schemas.microsoft.com/office/drawing/2014/main" id="{D9F6E366-9933-4D0B-990C-BF89B94BFFB6}"/>
              </a:ext>
            </a:extLst>
          </p:cNvPr>
          <p:cNvSpPr/>
          <p:nvPr/>
        </p:nvSpPr>
        <p:spPr>
          <a:xfrm rot="10960262">
            <a:off x="7650422" y="55456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4" name="Oval 113">
            <a:extLst>
              <a:ext uri="{FF2B5EF4-FFF2-40B4-BE49-F238E27FC236}">
                <a16:creationId xmlns:a16="http://schemas.microsoft.com/office/drawing/2014/main" id="{A5AB54B5-CB4E-47DA-9203-44D370E7EEF9}"/>
              </a:ext>
            </a:extLst>
          </p:cNvPr>
          <p:cNvSpPr/>
          <p:nvPr/>
        </p:nvSpPr>
        <p:spPr>
          <a:xfrm rot="18402151">
            <a:off x="5202406" y="3514281"/>
            <a:ext cx="3080356" cy="267122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a:extLst>
              <a:ext uri="{FF2B5EF4-FFF2-40B4-BE49-F238E27FC236}">
                <a16:creationId xmlns:a16="http://schemas.microsoft.com/office/drawing/2014/main" id="{9D7A2878-3587-4DB4-B81B-0FFDAF89C429}"/>
              </a:ext>
            </a:extLst>
          </p:cNvPr>
          <p:cNvCxnSpPr>
            <a:cxnSpLocks/>
            <a:stCxn id="91" idx="6"/>
            <a:endCxn id="114" idx="6"/>
          </p:cNvCxnSpPr>
          <p:nvPr/>
        </p:nvCxnSpPr>
        <p:spPr>
          <a:xfrm flipV="1">
            <a:off x="6772692" y="3615056"/>
            <a:ext cx="890395" cy="12026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E08A935-56B3-42CC-855D-217037EBCD9D}"/>
              </a:ext>
            </a:extLst>
          </p:cNvPr>
          <p:cNvCxnSpPr>
            <a:cxnSpLocks/>
            <a:stCxn id="91" idx="6"/>
            <a:endCxn id="114" idx="0"/>
          </p:cNvCxnSpPr>
          <p:nvPr/>
        </p:nvCxnSpPr>
        <p:spPr>
          <a:xfrm flipH="1" flipV="1">
            <a:off x="5671758" y="4051651"/>
            <a:ext cx="1100934" cy="7660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C239590B-299A-4357-93C8-20B358804A10}"/>
              </a:ext>
            </a:extLst>
          </p:cNvPr>
          <p:cNvSpPr/>
          <p:nvPr/>
        </p:nvSpPr>
        <p:spPr>
          <a:xfrm rot="10960262">
            <a:off x="6779308" y="498775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06" name="Group 105">
            <a:extLst>
              <a:ext uri="{FF2B5EF4-FFF2-40B4-BE49-F238E27FC236}">
                <a16:creationId xmlns:a16="http://schemas.microsoft.com/office/drawing/2014/main" id="{0FCCB154-5CEE-487B-9DCA-9CE3BDEF3E59}"/>
              </a:ext>
            </a:extLst>
          </p:cNvPr>
          <p:cNvGrpSpPr/>
          <p:nvPr/>
        </p:nvGrpSpPr>
        <p:grpSpPr>
          <a:xfrm>
            <a:off x="6607681" y="4657594"/>
            <a:ext cx="322729" cy="322729"/>
            <a:chOff x="2140772" y="3939091"/>
            <a:chExt cx="322729" cy="322729"/>
          </a:xfrm>
        </p:grpSpPr>
        <p:cxnSp>
          <p:nvCxnSpPr>
            <p:cNvPr id="103" name="Straight Connector 102">
              <a:extLst>
                <a:ext uri="{FF2B5EF4-FFF2-40B4-BE49-F238E27FC236}">
                  <a16:creationId xmlns:a16="http://schemas.microsoft.com/office/drawing/2014/main" id="{4DDF1591-3062-4FEC-B2F0-6FD5B7B92E33}"/>
                </a:ext>
              </a:extLst>
            </p:cNvPr>
            <p:cNvCxnSpPr>
              <a:cxnSpLocks/>
            </p:cNvCxnSpPr>
            <p:nvPr/>
          </p:nvCxnSpPr>
          <p:spPr>
            <a:xfrm>
              <a:off x="2140772" y="4100456"/>
              <a:ext cx="322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26A6086-9827-4C69-B620-A834C3DDD7A1}"/>
                </a:ext>
              </a:extLst>
            </p:cNvPr>
            <p:cNvCxnSpPr>
              <a:cxnSpLocks/>
            </p:cNvCxnSpPr>
            <p:nvPr/>
          </p:nvCxnSpPr>
          <p:spPr>
            <a:xfrm rot="5400000">
              <a:off x="2140772" y="4100456"/>
              <a:ext cx="322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7" name="Audio 106">
            <a:hlinkClick r:id="" action="ppaction://media"/>
            <a:extLst>
              <a:ext uri="{FF2B5EF4-FFF2-40B4-BE49-F238E27FC236}">
                <a16:creationId xmlns:a16="http://schemas.microsoft.com/office/drawing/2014/main" id="{D7F6FA84-FACF-483F-AA71-444B69920C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cxnSp>
        <p:nvCxnSpPr>
          <p:cNvPr id="111" name="Straight Arrow Connector 110">
            <a:extLst>
              <a:ext uri="{FF2B5EF4-FFF2-40B4-BE49-F238E27FC236}">
                <a16:creationId xmlns:a16="http://schemas.microsoft.com/office/drawing/2014/main" id="{CCF5384B-53E2-4709-A4A2-E9274BFBC826}"/>
              </a:ext>
            </a:extLst>
          </p:cNvPr>
          <p:cNvCxnSpPr/>
          <p:nvPr/>
        </p:nvCxnSpPr>
        <p:spPr>
          <a:xfrm flipV="1">
            <a:off x="6442442" y="3988758"/>
            <a:ext cx="0" cy="22698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22465126-7AD2-409F-8771-91DC012F971B}"/>
              </a:ext>
            </a:extLst>
          </p:cNvPr>
          <p:cNvCxnSpPr>
            <a:cxnSpLocks/>
          </p:cNvCxnSpPr>
          <p:nvPr/>
        </p:nvCxnSpPr>
        <p:spPr>
          <a:xfrm rot="5400000" flipV="1">
            <a:off x="7219187" y="4763867"/>
            <a:ext cx="0" cy="22698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854094"/>
      </p:ext>
    </p:extLst>
  </p:cSld>
  <p:clrMapOvr>
    <a:masterClrMapping/>
  </p:clrMapOvr>
  <mc:AlternateContent xmlns:mc="http://schemas.openxmlformats.org/markup-compatibility/2006" xmlns:p14="http://schemas.microsoft.com/office/powerpoint/2010/main">
    <mc:Choice Requires="p14">
      <p:transition spd="slow" p14:dur="2000" advTm="94571"/>
    </mc:Choice>
    <mc:Fallback xmlns="">
      <p:transition spd="slow" advTm="9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7"/>
                </p:tgtEl>
              </p:cMediaNode>
            </p:audio>
          </p:childTnLst>
        </p:cTn>
      </p:par>
    </p:tnLst>
    <p:bldLst>
      <p:bldP spid="1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69C4-7FD8-4730-8305-90E8E889694C}"/>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0BCF75E6-BE60-45D4-9F84-31E88B26CEB0}"/>
              </a:ext>
            </a:extLst>
          </p:cNvPr>
          <p:cNvSpPr>
            <a:spLocks noGrp="1"/>
          </p:cNvSpPr>
          <p:nvPr>
            <p:ph idx="1"/>
          </p:nvPr>
        </p:nvSpPr>
        <p:spPr/>
        <p:txBody>
          <a:bodyPr/>
          <a:lstStyle/>
          <a:p>
            <a:r>
              <a:rPr lang="en-US" dirty="0"/>
              <a:t>Suppose we have the following set-up:</a:t>
            </a:r>
          </a:p>
        </p:txBody>
      </p:sp>
      <p:sp>
        <p:nvSpPr>
          <p:cNvPr id="4" name="Footer Placeholder 3">
            <a:extLst>
              <a:ext uri="{FF2B5EF4-FFF2-40B4-BE49-F238E27FC236}">
                <a16:creationId xmlns:a16="http://schemas.microsoft.com/office/drawing/2014/main" id="{049AE807-433F-4958-939B-867C08BE3B15}"/>
              </a:ext>
            </a:extLst>
          </p:cNvPr>
          <p:cNvSpPr>
            <a:spLocks noGrp="1"/>
          </p:cNvSpPr>
          <p:nvPr>
            <p:ph type="ftr" sz="quarter" idx="11"/>
          </p:nvPr>
        </p:nvSpPr>
        <p:spPr/>
        <p:txBody>
          <a:bodyPr/>
          <a:lstStyle/>
          <a:p>
            <a:r>
              <a:rPr lang="en-US"/>
              <a:t>Principal component analysis</a:t>
            </a:r>
            <a:endParaRPr lang="en-CA" dirty="0"/>
          </a:p>
        </p:txBody>
      </p:sp>
      <p:sp>
        <p:nvSpPr>
          <p:cNvPr id="5" name="Slide Number Placeholder 4">
            <a:extLst>
              <a:ext uri="{FF2B5EF4-FFF2-40B4-BE49-F238E27FC236}">
                <a16:creationId xmlns:a16="http://schemas.microsoft.com/office/drawing/2014/main" id="{D213ED39-1E61-4349-9877-9A190C1AF234}"/>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a:extLst>
              <a:ext uri="{FF2B5EF4-FFF2-40B4-BE49-F238E27FC236}">
                <a16:creationId xmlns:a16="http://schemas.microsoft.com/office/drawing/2014/main" id="{9A809744-4F77-42C5-9965-70547E31278E}"/>
              </a:ext>
            </a:extLst>
          </p:cNvPr>
          <p:cNvGraphicFramePr>
            <a:graphicFrameLocks noChangeAspect="1"/>
          </p:cNvGraphicFramePr>
          <p:nvPr>
            <p:extLst>
              <p:ext uri="{D42A27DB-BD31-4B8C-83A1-F6EECF244321}">
                <p14:modId xmlns:p14="http://schemas.microsoft.com/office/powerpoint/2010/main" val="3778254959"/>
              </p:ext>
            </p:extLst>
          </p:nvPr>
        </p:nvGraphicFramePr>
        <p:xfrm>
          <a:off x="2748896" y="3863181"/>
          <a:ext cx="3108325" cy="2098993"/>
        </p:xfrm>
        <a:graphic>
          <a:graphicData uri="http://schemas.openxmlformats.org/presentationml/2006/ole">
            <mc:AlternateContent xmlns:mc="http://schemas.openxmlformats.org/markup-compatibility/2006">
              <mc:Choice xmlns:v="urn:schemas-microsoft-com:vml" Requires="v">
                <p:oleObj spid="_x0000_s1026" name="Equation" r:id="rId6" imgW="1447560" imgH="977760" progId="Equation.DSMT4">
                  <p:embed/>
                </p:oleObj>
              </mc:Choice>
              <mc:Fallback>
                <p:oleObj name="Equation" r:id="rId6" imgW="1447560" imgH="977760" progId="Equation.DSMT4">
                  <p:embed/>
                  <p:pic>
                    <p:nvPicPr>
                      <p:cNvPr id="14" name="Object 13">
                        <a:extLst>
                          <a:ext uri="{FF2B5EF4-FFF2-40B4-BE49-F238E27FC236}">
                            <a16:creationId xmlns:a16="http://schemas.microsoft.com/office/drawing/2014/main" id="{7E593772-AAD0-4A71-8BDC-F6FCE1D213C9}"/>
                          </a:ext>
                        </a:extLst>
                      </p:cNvPr>
                      <p:cNvPicPr/>
                      <p:nvPr/>
                    </p:nvPicPr>
                    <p:blipFill>
                      <a:blip r:embed="rId7"/>
                      <a:stretch>
                        <a:fillRect/>
                      </a:stretch>
                    </p:blipFill>
                    <p:spPr>
                      <a:xfrm>
                        <a:off x="2748896" y="3863181"/>
                        <a:ext cx="3108325" cy="2098993"/>
                      </a:xfrm>
                      <a:prstGeom prst="rect">
                        <a:avLst/>
                      </a:prstGeom>
                    </p:spPr>
                  </p:pic>
                </p:oleObj>
              </mc:Fallback>
            </mc:AlternateContent>
          </a:graphicData>
        </a:graphic>
      </p:graphicFrame>
      <p:cxnSp>
        <p:nvCxnSpPr>
          <p:cNvPr id="7" name="Straight Arrow Connector 6">
            <a:extLst>
              <a:ext uri="{FF2B5EF4-FFF2-40B4-BE49-F238E27FC236}">
                <a16:creationId xmlns:a16="http://schemas.microsoft.com/office/drawing/2014/main" id="{C3D2140D-2A0E-44CF-8859-BD0BB300AA7D}"/>
              </a:ext>
            </a:extLst>
          </p:cNvPr>
          <p:cNvCxnSpPr>
            <a:cxnSpLocks/>
          </p:cNvCxnSpPr>
          <p:nvPr/>
        </p:nvCxnSpPr>
        <p:spPr>
          <a:xfrm>
            <a:off x="3334873" y="3386242"/>
            <a:ext cx="199816" cy="47693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13EE6F-3D84-4C58-AA67-9718DAAC6934}"/>
              </a:ext>
            </a:extLst>
          </p:cNvPr>
          <p:cNvCxnSpPr>
            <a:cxnSpLocks/>
          </p:cNvCxnSpPr>
          <p:nvPr/>
        </p:nvCxnSpPr>
        <p:spPr>
          <a:xfrm>
            <a:off x="4079711" y="2940611"/>
            <a:ext cx="140863" cy="91788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0159FB9-166F-4930-8CB9-352CAE30424D}"/>
              </a:ext>
            </a:extLst>
          </p:cNvPr>
          <p:cNvCxnSpPr>
            <a:cxnSpLocks/>
          </p:cNvCxnSpPr>
          <p:nvPr/>
        </p:nvCxnSpPr>
        <p:spPr>
          <a:xfrm flipH="1">
            <a:off x="5476614" y="3381560"/>
            <a:ext cx="730548" cy="47225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7D537BE-5FAE-4E74-B84F-6E67F2FDE6E8}"/>
              </a:ext>
            </a:extLst>
          </p:cNvPr>
          <p:cNvSpPr txBox="1"/>
          <p:nvPr/>
        </p:nvSpPr>
        <p:spPr>
          <a:xfrm>
            <a:off x="1418080" y="2940611"/>
            <a:ext cx="2661631"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First sensor reading</a:t>
            </a:r>
            <a:endParaRPr lang="en-US" dirty="0"/>
          </a:p>
        </p:txBody>
      </p:sp>
      <p:sp>
        <p:nvSpPr>
          <p:cNvPr id="18" name="TextBox 17">
            <a:extLst>
              <a:ext uri="{FF2B5EF4-FFF2-40B4-BE49-F238E27FC236}">
                <a16:creationId xmlns:a16="http://schemas.microsoft.com/office/drawing/2014/main" id="{23B72C0D-D090-4D8A-8908-43114B8A9BE2}"/>
              </a:ext>
            </a:extLst>
          </p:cNvPr>
          <p:cNvSpPr txBox="1"/>
          <p:nvPr/>
        </p:nvSpPr>
        <p:spPr>
          <a:xfrm>
            <a:off x="2819326" y="2430244"/>
            <a:ext cx="2936015"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Second sensor reading</a:t>
            </a:r>
            <a:endParaRPr lang="en-US" dirty="0"/>
          </a:p>
        </p:txBody>
      </p:sp>
      <p:sp>
        <p:nvSpPr>
          <p:cNvPr id="19" name="TextBox 18">
            <a:extLst>
              <a:ext uri="{FF2B5EF4-FFF2-40B4-BE49-F238E27FC236}">
                <a16:creationId xmlns:a16="http://schemas.microsoft.com/office/drawing/2014/main" id="{A5588E7D-336D-4ACC-A7AA-535F302F504A}"/>
              </a:ext>
            </a:extLst>
          </p:cNvPr>
          <p:cNvSpPr txBox="1"/>
          <p:nvPr/>
        </p:nvSpPr>
        <p:spPr>
          <a:xfrm>
            <a:off x="5616464" y="2905902"/>
            <a:ext cx="2936015" cy="430887"/>
          </a:xfrm>
          <a:prstGeom prst="rect">
            <a:avLst/>
          </a:prstGeom>
          <a:noFill/>
        </p:spPr>
        <p:txBody>
          <a:bodyPr wrap="square">
            <a:spAutoFit/>
          </a:bodyPr>
          <a:lstStyle/>
          <a:p>
            <a:r>
              <a:rPr lang="en-US" sz="2200" i="1" dirty="0">
                <a:solidFill>
                  <a:prstClr val="white"/>
                </a:solidFill>
                <a:latin typeface="Cambria" panose="02040503050406030204" pitchFamily="18" charset="0"/>
                <a:ea typeface="Cambria" panose="02040503050406030204" pitchFamily="18" charset="0"/>
                <a:cs typeface="Times New Roman" panose="02020603050405020304" pitchFamily="18" charset="0"/>
              </a:rPr>
              <a:t>n</a:t>
            </a:r>
            <a:r>
              <a:rPr lang="en-US" sz="2200" baseline="30000" dirty="0">
                <a:solidFill>
                  <a:prstClr val="white"/>
                </a:solidFill>
                <a:latin typeface="Cambria" panose="02040503050406030204" pitchFamily="18" charset="0"/>
                <a:ea typeface="Cambria" panose="02040503050406030204" pitchFamily="18" charset="0"/>
                <a:cs typeface="Times New Roman" panose="02020603050405020304" pitchFamily="18" charset="0"/>
              </a:rPr>
              <a:t>th</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sensor reading</a:t>
            </a:r>
            <a:endParaRPr lang="en-US" dirty="0"/>
          </a:p>
        </p:txBody>
      </p:sp>
      <p:sp>
        <p:nvSpPr>
          <p:cNvPr id="20" name="TextBox 19">
            <a:extLst>
              <a:ext uri="{FF2B5EF4-FFF2-40B4-BE49-F238E27FC236}">
                <a16:creationId xmlns:a16="http://schemas.microsoft.com/office/drawing/2014/main" id="{99C8FE59-889F-4EE2-973F-1C1D929101A3}"/>
              </a:ext>
            </a:extLst>
          </p:cNvPr>
          <p:cNvSpPr txBox="1"/>
          <p:nvPr/>
        </p:nvSpPr>
        <p:spPr>
          <a:xfrm>
            <a:off x="6562988" y="3887655"/>
            <a:ext cx="1860250"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First reading</a:t>
            </a:r>
            <a:endParaRPr lang="en-US" dirty="0"/>
          </a:p>
        </p:txBody>
      </p:sp>
      <p:sp>
        <p:nvSpPr>
          <p:cNvPr id="21" name="TextBox 20">
            <a:extLst>
              <a:ext uri="{FF2B5EF4-FFF2-40B4-BE49-F238E27FC236}">
                <a16:creationId xmlns:a16="http://schemas.microsoft.com/office/drawing/2014/main" id="{594F91AA-AD09-4E83-B866-EC332493B66F}"/>
              </a:ext>
            </a:extLst>
          </p:cNvPr>
          <p:cNvSpPr txBox="1"/>
          <p:nvPr/>
        </p:nvSpPr>
        <p:spPr>
          <a:xfrm>
            <a:off x="6562988" y="4261415"/>
            <a:ext cx="2123812"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Second reading</a:t>
            </a:r>
            <a:endParaRPr lang="en-US" dirty="0"/>
          </a:p>
        </p:txBody>
      </p:sp>
      <p:sp>
        <p:nvSpPr>
          <p:cNvPr id="22" name="TextBox 21">
            <a:extLst>
              <a:ext uri="{FF2B5EF4-FFF2-40B4-BE49-F238E27FC236}">
                <a16:creationId xmlns:a16="http://schemas.microsoft.com/office/drawing/2014/main" id="{59AB37FA-AA89-4C77-8D4E-1A73D8154DD6}"/>
              </a:ext>
            </a:extLst>
          </p:cNvPr>
          <p:cNvSpPr txBox="1"/>
          <p:nvPr/>
        </p:nvSpPr>
        <p:spPr>
          <a:xfrm>
            <a:off x="6562988" y="4646192"/>
            <a:ext cx="1860250" cy="430887"/>
          </a:xfrm>
          <a:prstGeom prst="rect">
            <a:avLst/>
          </a:prstGeom>
          <a:noFill/>
        </p:spPr>
        <p:txBody>
          <a:bodyPr wrap="square">
            <a:spAutoFit/>
          </a:bodyPr>
          <a:lstStyle/>
          <a:p>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Third reading</a:t>
            </a:r>
            <a:endParaRPr lang="en-US" dirty="0"/>
          </a:p>
        </p:txBody>
      </p:sp>
      <p:sp>
        <p:nvSpPr>
          <p:cNvPr id="23" name="TextBox 22">
            <a:extLst>
              <a:ext uri="{FF2B5EF4-FFF2-40B4-BE49-F238E27FC236}">
                <a16:creationId xmlns:a16="http://schemas.microsoft.com/office/drawing/2014/main" id="{0324B589-2049-40AA-87D1-860179827976}"/>
              </a:ext>
            </a:extLst>
          </p:cNvPr>
          <p:cNvSpPr txBox="1"/>
          <p:nvPr/>
        </p:nvSpPr>
        <p:spPr>
          <a:xfrm>
            <a:off x="6562988" y="5524252"/>
            <a:ext cx="1860250" cy="430887"/>
          </a:xfrm>
          <a:prstGeom prst="rect">
            <a:avLst/>
          </a:prstGeom>
          <a:noFill/>
        </p:spPr>
        <p:txBody>
          <a:bodyPr wrap="square">
            <a:spAutoFit/>
          </a:bodyPr>
          <a:lstStyle/>
          <a:p>
            <a:r>
              <a:rPr lang="en-US" sz="2200" i="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m</a:t>
            </a:r>
            <a:r>
              <a:rPr lang="en-US" sz="2200" baseline="300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th</a:t>
            </a:r>
            <a:r>
              <a:rPr lang="en-US" sz="2200" dirty="0">
                <a:solidFill>
                  <a:prstClr val="white"/>
                </a:solidFill>
                <a:latin typeface="Cambria" panose="02040503050406030204" pitchFamily="18" charset="0"/>
                <a:ea typeface="Cambria" panose="02040503050406030204" pitchFamily="18" charset="0"/>
                <a:cs typeface="Times New Roman" panose="02020603050405020304" pitchFamily="18" charset="0"/>
              </a:rPr>
              <a:t> reading</a:t>
            </a:r>
            <a:endParaRPr lang="en-US" dirty="0"/>
          </a:p>
        </p:txBody>
      </p:sp>
      <p:cxnSp>
        <p:nvCxnSpPr>
          <p:cNvPr id="24" name="Straight Arrow Connector 23">
            <a:extLst>
              <a:ext uri="{FF2B5EF4-FFF2-40B4-BE49-F238E27FC236}">
                <a16:creationId xmlns:a16="http://schemas.microsoft.com/office/drawing/2014/main" id="{079C5D98-43A1-4CD2-8E18-8BB98380E5C4}"/>
              </a:ext>
            </a:extLst>
          </p:cNvPr>
          <p:cNvCxnSpPr>
            <a:cxnSpLocks/>
          </p:cNvCxnSpPr>
          <p:nvPr/>
        </p:nvCxnSpPr>
        <p:spPr>
          <a:xfrm flipH="1">
            <a:off x="5908692" y="4099866"/>
            <a:ext cx="489697" cy="65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5F24FB4-6F6E-47B9-938D-868DD250FF15}"/>
              </a:ext>
            </a:extLst>
          </p:cNvPr>
          <p:cNvCxnSpPr>
            <a:cxnSpLocks/>
          </p:cNvCxnSpPr>
          <p:nvPr/>
        </p:nvCxnSpPr>
        <p:spPr>
          <a:xfrm flipH="1">
            <a:off x="5908692" y="4476650"/>
            <a:ext cx="489697" cy="65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A456B33-E0D7-4776-B8F5-7AE61456E7FD}"/>
              </a:ext>
            </a:extLst>
          </p:cNvPr>
          <p:cNvCxnSpPr>
            <a:cxnSpLocks/>
          </p:cNvCxnSpPr>
          <p:nvPr/>
        </p:nvCxnSpPr>
        <p:spPr>
          <a:xfrm flipH="1">
            <a:off x="5908692" y="4853434"/>
            <a:ext cx="489697" cy="65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E245CDF-409D-4F32-90D5-808072197E52}"/>
              </a:ext>
            </a:extLst>
          </p:cNvPr>
          <p:cNvCxnSpPr>
            <a:cxnSpLocks/>
          </p:cNvCxnSpPr>
          <p:nvPr/>
        </p:nvCxnSpPr>
        <p:spPr>
          <a:xfrm flipH="1">
            <a:off x="5908692" y="5714966"/>
            <a:ext cx="489697" cy="65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3E082926-63B0-4439-851D-90D90A4D0BD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0586341"/>
      </p:ext>
    </p:extLst>
  </p:cSld>
  <p:clrMapOvr>
    <a:masterClrMapping/>
  </p:clrMapOvr>
  <mc:AlternateContent xmlns:mc="http://schemas.openxmlformats.org/markup-compatibility/2006" xmlns:p14="http://schemas.microsoft.com/office/powerpoint/2010/main">
    <mc:Choice Requires="p14">
      <p:transition spd="slow" p14:dur="2000" advTm="60705"/>
    </mc:Choice>
    <mc:Fallback xmlns="">
      <p:transition spd="slow" advTm="6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0"/>
                </p:tgtEl>
              </p:cMediaNode>
            </p:audio>
          </p:childTnLst>
        </p:cTn>
      </p:par>
    </p:tnLst>
    <p:bldLst>
      <p:bldP spid="16"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B78D-BB40-47BE-AFE3-1CFE8F3C5090}"/>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0CEBE960-C80E-4CF8-94EC-4857239BEE16}"/>
              </a:ext>
            </a:extLst>
          </p:cNvPr>
          <p:cNvSpPr>
            <a:spLocks noGrp="1"/>
          </p:cNvSpPr>
          <p:nvPr>
            <p:ph idx="1"/>
          </p:nvPr>
        </p:nvSpPr>
        <p:spPr/>
        <p:txBody>
          <a:bodyPr/>
          <a:lstStyle/>
          <a:p>
            <a:r>
              <a:rPr lang="en-US" dirty="0"/>
              <a:t>Suppose you are developing a polymer blend</a:t>
            </a:r>
          </a:p>
          <a:p>
            <a:pPr lvl="1"/>
            <a:r>
              <a:rPr lang="en-US" dirty="0"/>
              <a:t>See </a:t>
            </a:r>
            <a:r>
              <a:rPr lang="en-US" i="1" dirty="0"/>
              <a:t>Methodology for Optimization of Polymer Blends Composition</a:t>
            </a:r>
            <a:r>
              <a:rPr lang="en-US" dirty="0"/>
              <a:t> by Alessandra Martins Coelho </a:t>
            </a:r>
            <a:r>
              <a:rPr lang="en-US" i="1" dirty="0"/>
              <a:t>et al</a:t>
            </a:r>
            <a:r>
              <a:rPr lang="en-US" dirty="0"/>
              <a:t>.</a:t>
            </a:r>
          </a:p>
          <a:p>
            <a:pPr lvl="1"/>
            <a:r>
              <a:rPr lang="en-US" dirty="0"/>
              <a:t>You have created </a:t>
            </a:r>
            <a:r>
              <a:rPr lang="en-US" i="1" dirty="0"/>
              <a:t>m</a:t>
            </a:r>
            <a:r>
              <a:rPr lang="en-US" dirty="0"/>
              <a:t> samples, and with each sample, you measured </a:t>
            </a:r>
            <a:r>
              <a:rPr lang="en-US" i="1" dirty="0"/>
              <a:t>n</a:t>
            </a:r>
            <a:r>
              <a:rPr lang="en-US" dirty="0"/>
              <a:t> different characteristics:</a:t>
            </a:r>
          </a:p>
          <a:p>
            <a:pPr lvl="2"/>
            <a:r>
              <a:rPr lang="en-US" dirty="0"/>
              <a:t>Some may be measurements during the combination (factors):</a:t>
            </a:r>
          </a:p>
          <a:p>
            <a:pPr lvl="3"/>
            <a:r>
              <a:rPr lang="en-US" sz="1800" dirty="0"/>
              <a:t>The proportion of polymers and other compounds</a:t>
            </a:r>
          </a:p>
          <a:p>
            <a:pPr lvl="3"/>
            <a:r>
              <a:rPr lang="en-US" sz="1800" dirty="0"/>
              <a:t>The amount of solvent</a:t>
            </a:r>
          </a:p>
          <a:p>
            <a:pPr lvl="3"/>
            <a:r>
              <a:rPr lang="en-US" sz="1800" dirty="0"/>
              <a:t>The time taken</a:t>
            </a:r>
          </a:p>
          <a:p>
            <a:pPr lvl="3"/>
            <a:r>
              <a:rPr lang="en-US" sz="1800" dirty="0"/>
              <a:t>The temperature</a:t>
            </a:r>
          </a:p>
          <a:p>
            <a:pPr lvl="2"/>
            <a:r>
              <a:rPr lang="en-US" dirty="0"/>
              <a:t>Others may be properties of the resulting product (responses):</a:t>
            </a:r>
          </a:p>
          <a:p>
            <a:pPr lvl="3"/>
            <a:r>
              <a:rPr lang="en-US" sz="1800" dirty="0"/>
              <a:t>Modulus of elasticity</a:t>
            </a:r>
          </a:p>
          <a:p>
            <a:pPr lvl="3"/>
            <a:r>
              <a:rPr lang="en-US" sz="1800" dirty="0"/>
              <a:t>Tensile strength at break</a:t>
            </a:r>
          </a:p>
          <a:p>
            <a:pPr lvl="3"/>
            <a:r>
              <a:rPr lang="en-US" sz="1800" dirty="0"/>
              <a:t>Elongation at rupture</a:t>
            </a:r>
          </a:p>
          <a:p>
            <a:pPr lvl="1"/>
            <a:r>
              <a:rPr lang="en-US" dirty="0"/>
              <a:t>Question: are there relationships between these?</a:t>
            </a:r>
          </a:p>
        </p:txBody>
      </p:sp>
      <p:sp>
        <p:nvSpPr>
          <p:cNvPr id="4" name="Footer Placeholder 3">
            <a:extLst>
              <a:ext uri="{FF2B5EF4-FFF2-40B4-BE49-F238E27FC236}">
                <a16:creationId xmlns:a16="http://schemas.microsoft.com/office/drawing/2014/main" id="{C7A09735-5E66-48F8-8857-3DA484A5AF77}"/>
              </a:ext>
            </a:extLst>
          </p:cNvPr>
          <p:cNvSpPr>
            <a:spLocks noGrp="1"/>
          </p:cNvSpPr>
          <p:nvPr>
            <p:ph type="ftr" sz="quarter" idx="11"/>
          </p:nvPr>
        </p:nvSpPr>
        <p:spPr/>
        <p:txBody>
          <a:bodyPr/>
          <a:lstStyle/>
          <a:p>
            <a:r>
              <a:rPr lang="en-US"/>
              <a:t>Principal component analysis</a:t>
            </a:r>
            <a:endParaRPr lang="en-CA" dirty="0"/>
          </a:p>
        </p:txBody>
      </p:sp>
      <p:sp>
        <p:nvSpPr>
          <p:cNvPr id="5" name="Slide Number Placeholder 4">
            <a:extLst>
              <a:ext uri="{FF2B5EF4-FFF2-40B4-BE49-F238E27FC236}">
                <a16:creationId xmlns:a16="http://schemas.microsoft.com/office/drawing/2014/main" id="{87D8FDD8-65CB-4822-AFBD-AAACF1767A09}"/>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10" name="Audio 9">
            <a:hlinkClick r:id="" action="ppaction://media"/>
            <a:extLst>
              <a:ext uri="{FF2B5EF4-FFF2-40B4-BE49-F238E27FC236}">
                <a16:creationId xmlns:a16="http://schemas.microsoft.com/office/drawing/2014/main" id="{EA4317C6-DE11-4F9D-9878-9BA9645E3B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1031"/>
      </p:ext>
    </p:extLst>
  </p:cSld>
  <p:clrMapOvr>
    <a:masterClrMapping/>
  </p:clrMapOvr>
  <mc:AlternateContent xmlns:mc="http://schemas.openxmlformats.org/markup-compatibility/2006" xmlns:p14="http://schemas.microsoft.com/office/powerpoint/2010/main">
    <mc:Choice Requires="p14">
      <p:transition spd="slow" p14:dur="2000" advTm="72185"/>
    </mc:Choice>
    <mc:Fallback xmlns="">
      <p:transition spd="slow" advTm="72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BD63-B85E-4509-BB9B-30A560771201}"/>
              </a:ext>
            </a:extLst>
          </p:cNvPr>
          <p:cNvSpPr>
            <a:spLocks noGrp="1"/>
          </p:cNvSpPr>
          <p:nvPr>
            <p:ph type="title"/>
          </p:nvPr>
        </p:nvSpPr>
        <p:spPr/>
        <p:txBody>
          <a:bodyPr/>
          <a:lstStyle/>
          <a:p>
            <a:r>
              <a:rPr lang="en-US" dirty="0"/>
              <a:t>Data analysis</a:t>
            </a:r>
          </a:p>
        </p:txBody>
      </p:sp>
      <p:sp>
        <p:nvSpPr>
          <p:cNvPr id="3" name="Content Placeholder 2">
            <a:extLst>
              <a:ext uri="{FF2B5EF4-FFF2-40B4-BE49-F238E27FC236}">
                <a16:creationId xmlns:a16="http://schemas.microsoft.com/office/drawing/2014/main" id="{1E7A5F1C-1BE0-45D7-8DD2-916E3ABA39A1}"/>
              </a:ext>
            </a:extLst>
          </p:cNvPr>
          <p:cNvSpPr>
            <a:spLocks noGrp="1"/>
          </p:cNvSpPr>
          <p:nvPr>
            <p:ph idx="1"/>
          </p:nvPr>
        </p:nvSpPr>
        <p:spPr/>
        <p:txBody>
          <a:bodyPr/>
          <a:lstStyle/>
          <a:p>
            <a:r>
              <a:rPr lang="en-US" dirty="0"/>
              <a:t>Such analysis of factors and responses has been developing for centuries</a:t>
            </a:r>
          </a:p>
          <a:p>
            <a:pPr lvl="1"/>
            <a:r>
              <a:rPr lang="en-US" dirty="0"/>
              <a:t>In the late 1800s, William </a:t>
            </a:r>
            <a:r>
              <a:rPr lang="en-US" dirty="0" err="1"/>
              <a:t>Gosset</a:t>
            </a:r>
            <a:r>
              <a:rPr lang="en-US" dirty="0"/>
              <a:t> writing under the pseudonym “Student” derived the Student’s </a:t>
            </a:r>
            <a:r>
              <a:rPr lang="en-US" i="1" dirty="0"/>
              <a:t>t</a:t>
            </a:r>
            <a:r>
              <a:rPr lang="en-US" dirty="0"/>
              <a:t>-distribution for analyzing variation in factors and responses with few samples</a:t>
            </a:r>
          </a:p>
          <a:p>
            <a:pPr lvl="1"/>
            <a:r>
              <a:rPr lang="en-US" dirty="0"/>
              <a:t>He happened to be the Head Brewer and Head Experimental Brewer at Guinness</a:t>
            </a:r>
          </a:p>
          <a:p>
            <a:r>
              <a:rPr lang="en-US" dirty="0"/>
              <a:t>The algorithm we are looking at is described as </a:t>
            </a:r>
            <a:r>
              <a:rPr lang="en-US" i="1" dirty="0"/>
              <a:t>principal component analysis</a:t>
            </a:r>
            <a:r>
              <a:rPr lang="en-US" dirty="0"/>
              <a:t> and was derived in 1901 by Karl Pearson</a:t>
            </a:r>
          </a:p>
        </p:txBody>
      </p:sp>
      <p:sp>
        <p:nvSpPr>
          <p:cNvPr id="4" name="Footer Placeholder 3">
            <a:extLst>
              <a:ext uri="{FF2B5EF4-FFF2-40B4-BE49-F238E27FC236}">
                <a16:creationId xmlns:a16="http://schemas.microsoft.com/office/drawing/2014/main" id="{C37819E8-1F75-4B19-808B-BDDE05891E60}"/>
              </a:ext>
            </a:extLst>
          </p:cNvPr>
          <p:cNvSpPr>
            <a:spLocks noGrp="1"/>
          </p:cNvSpPr>
          <p:nvPr>
            <p:ph type="ftr" sz="quarter" idx="11"/>
          </p:nvPr>
        </p:nvSpPr>
        <p:spPr/>
        <p:txBody>
          <a:bodyPr/>
          <a:lstStyle/>
          <a:p>
            <a:r>
              <a:rPr lang="en-US"/>
              <a:t>Principal component analysis</a:t>
            </a:r>
            <a:endParaRPr lang="en-CA" dirty="0"/>
          </a:p>
        </p:txBody>
      </p:sp>
      <p:sp>
        <p:nvSpPr>
          <p:cNvPr id="5" name="Slide Number Placeholder 4">
            <a:extLst>
              <a:ext uri="{FF2B5EF4-FFF2-40B4-BE49-F238E27FC236}">
                <a16:creationId xmlns:a16="http://schemas.microsoft.com/office/drawing/2014/main" id="{25EBE2FC-6BB0-42A3-8918-C9DE1CAC2F35}"/>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6" name="Audio 5">
            <a:hlinkClick r:id="" action="ppaction://media"/>
            <a:extLst>
              <a:ext uri="{FF2B5EF4-FFF2-40B4-BE49-F238E27FC236}">
                <a16:creationId xmlns:a16="http://schemas.microsoft.com/office/drawing/2014/main" id="{36475FD8-F1FC-4626-9AB1-7B4D04E333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28083396"/>
      </p:ext>
    </p:extLst>
  </p:cSld>
  <p:clrMapOvr>
    <a:masterClrMapping/>
  </p:clrMapOvr>
  <mc:AlternateContent xmlns:mc="http://schemas.openxmlformats.org/markup-compatibility/2006" xmlns:p14="http://schemas.microsoft.com/office/powerpoint/2010/main">
    <mc:Choice Requires="p14">
      <p:transition spd="slow" p14:dur="2000" advTm="64754"/>
    </mc:Choice>
    <mc:Fallback xmlns="">
      <p:transition spd="slow" advTm="6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component analysis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Our goal is given data </a:t>
            </a:r>
            <a:r>
              <a:rPr lang="en-US" b="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x</a:t>
            </a:r>
            <a:r>
              <a:rPr lang="en-US" i="1" baseline="-25000" dirty="0" err="1">
                <a:latin typeface="Times New Roman" panose="02020603050405020304" pitchFamily="18" charset="0"/>
              </a:rPr>
              <a:t>m</a:t>
            </a:r>
            <a:r>
              <a:rPr lang="en-US" dirty="0">
                <a:latin typeface="Times New Roman" panose="02020603050405020304" pitchFamily="18" charset="0"/>
              </a:rPr>
              <a:t> </a:t>
            </a:r>
            <a:r>
              <a:rPr lang="en-US" dirty="0"/>
              <a:t>in </a:t>
            </a:r>
            <a:r>
              <a:rPr lang="en-US" i="1" dirty="0">
                <a:latin typeface="Times New Roman" panose="02020603050405020304" pitchFamily="18" charset="0"/>
              </a:rPr>
              <a:t>n</a:t>
            </a:r>
            <a:r>
              <a:rPr lang="en-US" dirty="0"/>
              <a:t> variables, to:</a:t>
            </a:r>
          </a:p>
          <a:p>
            <a:pPr lvl="1"/>
            <a:r>
              <a:rPr lang="en-US" dirty="0"/>
              <a:t>First subtract off the mean or average of these vectors</a:t>
            </a:r>
          </a:p>
          <a:p>
            <a:pPr lvl="1"/>
            <a:r>
              <a:rPr lang="en-US" dirty="0"/>
              <a:t>Find one vector that defines a line that minimizes the distance of all factors and responses to that line</a:t>
            </a:r>
          </a:p>
          <a:p>
            <a:pPr lvl="2"/>
            <a:r>
              <a:rPr lang="en-US" dirty="0"/>
              <a:t>This is called the first principal component</a:t>
            </a:r>
          </a:p>
          <a:p>
            <a:pPr lvl="2"/>
            <a:r>
              <a:rPr lang="en-US" dirty="0"/>
              <a:t>Say this vector is </a:t>
            </a:r>
            <a:r>
              <a:rPr lang="en-US" b="1" dirty="0">
                <a:latin typeface="Times New Roman" panose="02020603050405020304" pitchFamily="18" charset="0"/>
              </a:rPr>
              <a:t>w</a:t>
            </a:r>
            <a:r>
              <a:rPr lang="en-US" baseline="-25000" dirty="0">
                <a:latin typeface="Times New Roman" panose="02020603050405020304" pitchFamily="18" charset="0"/>
              </a:rPr>
              <a:t>1</a:t>
            </a:r>
            <a:endParaRPr lang="en-US" dirty="0">
              <a:latin typeface="Times New Roman" panose="02020603050405020304" pitchFamily="18" charset="0"/>
            </a:endParaRPr>
          </a:p>
          <a:p>
            <a:pPr lvl="1"/>
            <a:r>
              <a:rPr lang="en-US" dirty="0"/>
              <a:t>Next, find the perpendicular component of each vector to that first vector, so replace </a:t>
            </a:r>
          </a:p>
          <a:p>
            <a:pPr lvl="2"/>
            <a:r>
              <a:rPr lang="en-US" dirty="0"/>
              <a:t>Having removed this, repeat the process to find the next principal component </a:t>
            </a:r>
            <a:r>
              <a:rPr lang="en-US" b="1" dirty="0"/>
              <a:t>w</a:t>
            </a:r>
            <a:r>
              <a:rPr lang="en-US" baseline="-25000" dirty="0"/>
              <a:t>2</a:t>
            </a:r>
            <a:endParaRPr lang="en-US" dirty="0"/>
          </a:p>
          <a:p>
            <a:pPr lvl="2"/>
            <a:r>
              <a:rPr lang="en-US" dirty="0"/>
              <a:t>This vector must be perpendicular to </a:t>
            </a:r>
            <a:r>
              <a:rPr lang="en-US" b="1" dirty="0"/>
              <a:t>w</a:t>
            </a:r>
            <a:r>
              <a:rPr lang="en-US" baseline="-25000" dirty="0"/>
              <a:t>1</a:t>
            </a:r>
            <a:endParaRPr lang="en-US" dirty="0"/>
          </a:p>
          <a:p>
            <a:pPr lvl="1"/>
            <a:r>
              <a:rPr lang="en-US" dirty="0"/>
              <a:t>Repeat </a:t>
            </a:r>
            <a:r>
              <a:rPr lang="en-US" i="1" dirty="0"/>
              <a:t>n</a:t>
            </a:r>
            <a:r>
              <a:rPr lang="en-US" dirty="0"/>
              <a:t> times to get an orthogonal basis representing the data</a:t>
            </a:r>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4" name="Object 13">
            <a:extLst>
              <a:ext uri="{FF2B5EF4-FFF2-40B4-BE49-F238E27FC236}">
                <a16:creationId xmlns:a16="http://schemas.microsoft.com/office/drawing/2014/main" id="{7E593772-AAD0-4A71-8BDC-F6FCE1D213C9}"/>
              </a:ext>
            </a:extLst>
          </p:cNvPr>
          <p:cNvGraphicFramePr>
            <a:graphicFrameLocks noChangeAspect="1"/>
          </p:cNvGraphicFramePr>
          <p:nvPr>
            <p:extLst>
              <p:ext uri="{D42A27DB-BD31-4B8C-83A1-F6EECF244321}">
                <p14:modId xmlns:p14="http://schemas.microsoft.com/office/powerpoint/2010/main" val="802553262"/>
              </p:ext>
            </p:extLst>
          </p:nvPr>
        </p:nvGraphicFramePr>
        <p:xfrm>
          <a:off x="3853741" y="4165600"/>
          <a:ext cx="3619500" cy="446088"/>
        </p:xfrm>
        <a:graphic>
          <a:graphicData uri="http://schemas.openxmlformats.org/presentationml/2006/ole">
            <mc:AlternateContent xmlns:mc="http://schemas.openxmlformats.org/markup-compatibility/2006">
              <mc:Choice xmlns:v="urn:schemas-microsoft-com:vml" Requires="v">
                <p:oleObj spid="_x0000_s2050" name="Equation" r:id="rId6" imgW="1854000" imgH="228600" progId="Equation.DSMT4">
                  <p:embed/>
                </p:oleObj>
              </mc:Choice>
              <mc:Fallback>
                <p:oleObj name="Equation" r:id="rId6" imgW="1854000" imgH="228600" progId="Equation.DSMT4">
                  <p:embed/>
                  <p:pic>
                    <p:nvPicPr>
                      <p:cNvPr id="14" name="Object 13">
                        <a:extLst>
                          <a:ext uri="{FF2B5EF4-FFF2-40B4-BE49-F238E27FC236}">
                            <a16:creationId xmlns:a16="http://schemas.microsoft.com/office/drawing/2014/main" id="{7E593772-AAD0-4A71-8BDC-F6FCE1D213C9}"/>
                          </a:ext>
                        </a:extLst>
                      </p:cNvPr>
                      <p:cNvPicPr/>
                      <p:nvPr/>
                    </p:nvPicPr>
                    <p:blipFill>
                      <a:blip r:embed="rId7"/>
                      <a:stretch>
                        <a:fillRect/>
                      </a:stretch>
                    </p:blipFill>
                    <p:spPr>
                      <a:xfrm>
                        <a:off x="3853741" y="4165600"/>
                        <a:ext cx="3619500" cy="44608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72E996BB-DDB4-4B4B-9FBE-B9FE1D9A546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40839442"/>
      </p:ext>
    </p:extLst>
  </p:cSld>
  <p:clrMapOvr>
    <a:masterClrMapping/>
  </p:clrMapOvr>
  <mc:AlternateContent xmlns:mc="http://schemas.openxmlformats.org/markup-compatibility/2006" xmlns:p14="http://schemas.microsoft.com/office/powerpoint/2010/main">
    <mc:Choice Requires="p14">
      <p:transition spd="slow" p14:dur="2000" advTm="115797"/>
    </mc:Choice>
    <mc:Fallback xmlns="">
      <p:transition spd="slow" advTm="11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component analysis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This sounds difficult, but fortunately, it is quite straight-forward</a:t>
            </a:r>
          </a:p>
          <a:p>
            <a:pPr lvl="1"/>
            <a:r>
              <a:rPr lang="en-US" dirty="0"/>
              <a:t>Given the vectors </a:t>
            </a:r>
            <a:r>
              <a:rPr lang="en-US" b="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x</a:t>
            </a:r>
            <a:r>
              <a:rPr lang="en-US" i="1" baseline="-25000" dirty="0" err="1">
                <a:latin typeface="Times New Roman" panose="02020603050405020304" pitchFamily="18" charset="0"/>
              </a:rPr>
              <a:t>m</a:t>
            </a:r>
            <a:r>
              <a:rPr lang="en-US" dirty="0"/>
              <a:t>, each storing </a:t>
            </a:r>
            <a:r>
              <a:rPr lang="en-US" i="1" dirty="0"/>
              <a:t>n</a:t>
            </a:r>
            <a:r>
              <a:rPr lang="en-US" dirty="0"/>
              <a:t> measurements of factors or responses, find the average:</a:t>
            </a:r>
          </a:p>
          <a:p>
            <a:pPr lvl="1"/>
            <a:endParaRPr lang="en-US" dirty="0"/>
          </a:p>
          <a:p>
            <a:pPr lvl="1"/>
            <a:endParaRPr lang="en-US" dirty="0"/>
          </a:p>
          <a:p>
            <a:pPr lvl="1"/>
            <a:r>
              <a:rPr lang="en-US" dirty="0"/>
              <a:t>Define the matrix</a:t>
            </a:r>
          </a:p>
          <a:p>
            <a:endParaRPr lang="en-US" dirty="0"/>
          </a:p>
          <a:p>
            <a:pPr lvl="1"/>
            <a:endParaRPr lang="en-US" dirty="0"/>
          </a:p>
        </p:txBody>
      </p:sp>
      <p:sp>
        <p:nvSpPr>
          <p:cNvPr id="4" name="Footer Placeholder 3"/>
          <p:cNvSpPr>
            <a:spLocks noGrp="1"/>
          </p:cNvSpPr>
          <p:nvPr>
            <p:ph type="ftr" sz="quarter" idx="11"/>
          </p:nvPr>
        </p:nvSpPr>
        <p:spPr/>
        <p:txBody>
          <a:bodyPr/>
          <a:lstStyle/>
          <a:p>
            <a:r>
              <a:rPr lang="en-US"/>
              <a:t>Principal component analysis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72132C9C-E218-4F16-8996-B992BE8E5510}"/>
              </a:ext>
            </a:extLst>
          </p:cNvPr>
          <p:cNvGraphicFramePr>
            <a:graphicFrameLocks noChangeAspect="1"/>
          </p:cNvGraphicFramePr>
          <p:nvPr>
            <p:extLst>
              <p:ext uri="{D42A27DB-BD31-4B8C-83A1-F6EECF244321}">
                <p14:modId xmlns:p14="http://schemas.microsoft.com/office/powerpoint/2010/main" val="310754753"/>
              </p:ext>
            </p:extLst>
          </p:nvPr>
        </p:nvGraphicFramePr>
        <p:xfrm>
          <a:off x="4152900" y="2622550"/>
          <a:ext cx="1420813" cy="790575"/>
        </p:xfrm>
        <a:graphic>
          <a:graphicData uri="http://schemas.openxmlformats.org/presentationml/2006/ole">
            <mc:AlternateContent xmlns:mc="http://schemas.openxmlformats.org/markup-compatibility/2006">
              <mc:Choice xmlns:v="urn:schemas-microsoft-com:vml" Requires="v">
                <p:oleObj spid="_x0000_s3074" name="Equation" r:id="rId6" imgW="660240" imgH="368280" progId="Equation.DSMT4">
                  <p:embed/>
                </p:oleObj>
              </mc:Choice>
              <mc:Fallback>
                <p:oleObj name="Equation" r:id="rId6" imgW="660240" imgH="36828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7"/>
                      <a:stretch>
                        <a:fillRect/>
                      </a:stretch>
                    </p:blipFill>
                    <p:spPr>
                      <a:xfrm>
                        <a:off x="4152900" y="2622550"/>
                        <a:ext cx="1420813" cy="7905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093843C-C903-4854-BE12-46BF492BB1AA}"/>
              </a:ext>
            </a:extLst>
          </p:cNvPr>
          <p:cNvGraphicFramePr>
            <a:graphicFrameLocks noChangeAspect="1"/>
          </p:cNvGraphicFramePr>
          <p:nvPr>
            <p:extLst>
              <p:ext uri="{D42A27DB-BD31-4B8C-83A1-F6EECF244321}">
                <p14:modId xmlns:p14="http://schemas.microsoft.com/office/powerpoint/2010/main" val="1225114638"/>
              </p:ext>
            </p:extLst>
          </p:nvPr>
        </p:nvGraphicFramePr>
        <p:xfrm>
          <a:off x="2681287" y="3844513"/>
          <a:ext cx="3933825" cy="519112"/>
        </p:xfrm>
        <a:graphic>
          <a:graphicData uri="http://schemas.openxmlformats.org/presentationml/2006/ole">
            <mc:AlternateContent xmlns:mc="http://schemas.openxmlformats.org/markup-compatibility/2006">
              <mc:Choice xmlns:v="urn:schemas-microsoft-com:vml" Requires="v">
                <p:oleObj spid="_x0000_s3075" name="Equation" r:id="rId8" imgW="1828800" imgH="241200" progId="Equation.DSMT4">
                  <p:embed/>
                </p:oleObj>
              </mc:Choice>
              <mc:Fallback>
                <p:oleObj name="Equation" r:id="rId8" imgW="1828800" imgH="241200" progId="Equation.DSMT4">
                  <p:embed/>
                  <p:pic>
                    <p:nvPicPr>
                      <p:cNvPr id="8" name="Object 7">
                        <a:extLst>
                          <a:ext uri="{FF2B5EF4-FFF2-40B4-BE49-F238E27FC236}">
                            <a16:creationId xmlns:a16="http://schemas.microsoft.com/office/drawing/2014/main" id="{72132C9C-E218-4F16-8996-B992BE8E5510}"/>
                          </a:ext>
                        </a:extLst>
                      </p:cNvPr>
                      <p:cNvPicPr/>
                      <p:nvPr/>
                    </p:nvPicPr>
                    <p:blipFill>
                      <a:blip r:embed="rId9"/>
                      <a:stretch>
                        <a:fillRect/>
                      </a:stretch>
                    </p:blipFill>
                    <p:spPr>
                      <a:xfrm>
                        <a:off x="2681287" y="3844513"/>
                        <a:ext cx="3933825" cy="51911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49C21D7F-D73B-4E8D-8B23-4633D0BF837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43397915"/>
      </p:ext>
    </p:extLst>
  </p:cSld>
  <p:clrMapOvr>
    <a:masterClrMapping/>
  </p:clrMapOvr>
  <mc:AlternateContent xmlns:mc="http://schemas.openxmlformats.org/markup-compatibility/2006" xmlns:p14="http://schemas.microsoft.com/office/powerpoint/2010/main">
    <mc:Choice Requires="p14">
      <p:transition spd="slow" p14:dur="2000" advTm="74763"/>
    </mc:Choice>
    <mc:Fallback xmlns="">
      <p:transition spd="slow" advTm="74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12|5.6|23.5|6.5|12.4|35.1|9|8.4"/>
</p:tagLst>
</file>

<file path=ppt/tags/tag10.xml><?xml version="1.0" encoding="utf-8"?>
<p:tagLst xmlns:a="http://schemas.openxmlformats.org/drawingml/2006/main" xmlns:r="http://schemas.openxmlformats.org/officeDocument/2006/relationships" xmlns:p="http://schemas.openxmlformats.org/presentationml/2006/main">
  <p:tag name="TIMING" val="|11.6|12.3"/>
</p:tagLst>
</file>

<file path=ppt/tags/tag11.xml><?xml version="1.0" encoding="utf-8"?>
<p:tagLst xmlns:a="http://schemas.openxmlformats.org/drawingml/2006/main" xmlns:r="http://schemas.openxmlformats.org/officeDocument/2006/relationships" xmlns:p="http://schemas.openxmlformats.org/presentationml/2006/main">
  <p:tag name="TIMING" val="|12.4|9.1|3.8"/>
</p:tagLst>
</file>

<file path=ppt/tags/tag12.xml><?xml version="1.0" encoding="utf-8"?>
<p:tagLst xmlns:a="http://schemas.openxmlformats.org/drawingml/2006/main" xmlns:r="http://schemas.openxmlformats.org/officeDocument/2006/relationships" xmlns:p="http://schemas.openxmlformats.org/presentationml/2006/main">
  <p:tag name="TIMING" val="|37.9"/>
</p:tagLst>
</file>

<file path=ppt/tags/tag13.xml><?xml version="1.0" encoding="utf-8"?>
<p:tagLst xmlns:a="http://schemas.openxmlformats.org/drawingml/2006/main" xmlns:r="http://schemas.openxmlformats.org/officeDocument/2006/relationships" xmlns:p="http://schemas.openxmlformats.org/presentationml/2006/main">
  <p:tag name="TIMING" val="|37.9"/>
</p:tagLst>
</file>

<file path=ppt/tags/tag14.xml><?xml version="1.0" encoding="utf-8"?>
<p:tagLst xmlns:a="http://schemas.openxmlformats.org/drawingml/2006/main" xmlns:r="http://schemas.openxmlformats.org/officeDocument/2006/relationships" xmlns:p="http://schemas.openxmlformats.org/presentationml/2006/main">
  <p:tag name="TIMING" val="|37.9"/>
</p:tagLst>
</file>

<file path=ppt/tags/tag15.xml><?xml version="1.0" encoding="utf-8"?>
<p:tagLst xmlns:a="http://schemas.openxmlformats.org/drawingml/2006/main" xmlns:r="http://schemas.openxmlformats.org/officeDocument/2006/relationships" xmlns:p="http://schemas.openxmlformats.org/presentationml/2006/main">
  <p:tag name="TIMING" val="|21.2|23.2|15.9|8.4"/>
</p:tagLst>
</file>

<file path=ppt/tags/tag16.xml><?xml version="1.0" encoding="utf-8"?>
<p:tagLst xmlns:a="http://schemas.openxmlformats.org/drawingml/2006/main" xmlns:r="http://schemas.openxmlformats.org/officeDocument/2006/relationships" xmlns:p="http://schemas.openxmlformats.org/presentationml/2006/main">
  <p:tag name="TIMING" val="|18|12.2|9.9"/>
</p:tagLst>
</file>

<file path=ppt/tags/tag17.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27.7|10.9|4|8.6"/>
</p:tagLst>
</file>

<file path=ppt/tags/tag3.xml><?xml version="1.0" encoding="utf-8"?>
<p:tagLst xmlns:a="http://schemas.openxmlformats.org/drawingml/2006/main" xmlns:r="http://schemas.openxmlformats.org/officeDocument/2006/relationships" xmlns:p="http://schemas.openxmlformats.org/presentationml/2006/main">
  <p:tag name="TIMING" val="|9|4.3|2.9|12.4|17.6|2.5|1.8"/>
</p:tagLst>
</file>

<file path=ppt/tags/tag4.xml><?xml version="1.0" encoding="utf-8"?>
<p:tagLst xmlns:a="http://schemas.openxmlformats.org/drawingml/2006/main" xmlns:r="http://schemas.openxmlformats.org/officeDocument/2006/relationships" xmlns:p="http://schemas.openxmlformats.org/presentationml/2006/main">
  <p:tag name="TIMING" val="|14.6|8|8.3|8.6|6.1|8.8"/>
</p:tagLst>
</file>

<file path=ppt/tags/tag5.xml><?xml version="1.0" encoding="utf-8"?>
<p:tagLst xmlns:a="http://schemas.openxmlformats.org/drawingml/2006/main" xmlns:r="http://schemas.openxmlformats.org/officeDocument/2006/relationships" xmlns:p="http://schemas.openxmlformats.org/presentationml/2006/main">
  <p:tag name="TIMING" val="|8.2|17.7|20.8"/>
</p:tagLst>
</file>

<file path=ppt/tags/tag6.xml><?xml version="1.0" encoding="utf-8"?>
<p:tagLst xmlns:a="http://schemas.openxmlformats.org/drawingml/2006/main" xmlns:r="http://schemas.openxmlformats.org/officeDocument/2006/relationships" xmlns:p="http://schemas.openxmlformats.org/presentationml/2006/main">
  <p:tag name="TIMING" val="|13.9|24.8|13.9|4.1|4.8|27.1|7.1|9.3"/>
</p:tagLst>
</file>

<file path=ppt/tags/tag7.xml><?xml version="1.0" encoding="utf-8"?>
<p:tagLst xmlns:a="http://schemas.openxmlformats.org/drawingml/2006/main" xmlns:r="http://schemas.openxmlformats.org/officeDocument/2006/relationships" xmlns:p="http://schemas.openxmlformats.org/presentationml/2006/main">
  <p:tag name="TIMING" val="|35.2"/>
</p:tagLst>
</file>

<file path=ppt/tags/tag8.xml><?xml version="1.0" encoding="utf-8"?>
<p:tagLst xmlns:a="http://schemas.openxmlformats.org/drawingml/2006/main" xmlns:r="http://schemas.openxmlformats.org/officeDocument/2006/relationships" xmlns:p="http://schemas.openxmlformats.org/presentationml/2006/main">
  <p:tag name="TIMING" val="|25.1|21|10"/>
</p:tagLst>
</file>

<file path=ppt/tags/tag9.xml><?xml version="1.0" encoding="utf-8"?>
<p:tagLst xmlns:a="http://schemas.openxmlformats.org/drawingml/2006/main" xmlns:r="http://schemas.openxmlformats.org/officeDocument/2006/relationships" xmlns:p="http://schemas.openxmlformats.org/presentationml/2006/main">
  <p:tag name="TIMING" val="|10.8|2.2|13.6|7.1|7.1|10.7|12.4|9.2|2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62647</TotalTime>
  <Words>1329</Words>
  <Application>Microsoft Office PowerPoint</Application>
  <PresentationFormat>On-screen Show (4:3)</PresentationFormat>
  <Paragraphs>194</Paragraphs>
  <Slides>23</Slides>
  <Notes>0</Notes>
  <HiddenSlides>0</HiddenSlides>
  <MMClips>23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4"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12.8 Principal component analysis</vt:lpstr>
      <vt:lpstr>Introduction</vt:lpstr>
      <vt:lpstr>Data analysis</vt:lpstr>
      <vt:lpstr>Data analysis</vt:lpstr>
      <vt:lpstr>Data analysis</vt:lpstr>
      <vt:lpstr>Data analysis</vt:lpstr>
      <vt:lpstr>Data analysis</vt:lpstr>
      <vt:lpstr>Principal component analysis</vt:lpstr>
      <vt:lpstr>Principal component analysis</vt:lpstr>
      <vt:lpstr>Covariance matrix</vt:lpstr>
      <vt:lpstr>Powers of a matrix</vt:lpstr>
      <vt:lpstr>Powers of a matrix</vt:lpstr>
      <vt:lpstr>Example</vt:lpstr>
      <vt:lpstr>Example</vt:lpstr>
      <vt:lpstr>Example</vt:lpstr>
      <vt:lpstr>Example</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1292</cp:revision>
  <dcterms:created xsi:type="dcterms:W3CDTF">2020-04-30T19:27:29Z</dcterms:created>
  <dcterms:modified xsi:type="dcterms:W3CDTF">2021-11-29T15:10:19Z</dcterms:modified>
</cp:coreProperties>
</file>